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3" r:id="rId5"/>
    <p:sldId id="259" r:id="rId6"/>
    <p:sldId id="277" r:id="rId7"/>
    <p:sldId id="260" r:id="rId8"/>
    <p:sldId id="264" r:id="rId9"/>
    <p:sldId id="261" r:id="rId10"/>
    <p:sldId id="267" r:id="rId11"/>
    <p:sldId id="279" r:id="rId12"/>
    <p:sldId id="270" r:id="rId13"/>
    <p:sldId id="287" r:id="rId14"/>
    <p:sldId id="283" r:id="rId15"/>
    <p:sldId id="288" r:id="rId16"/>
    <p:sldId id="285" r:id="rId17"/>
    <p:sldId id="286" r:id="rId18"/>
    <p:sldId id="289" r:id="rId19"/>
    <p:sldId id="280" r:id="rId20"/>
    <p:sldId id="266" r:id="rId21"/>
    <p:sldId id="281" r:id="rId22"/>
    <p:sldId id="265" r:id="rId23"/>
    <p:sldId id="282" r:id="rId24"/>
    <p:sldId id="276" r:id="rId25"/>
    <p:sldId id="278" r:id="rId26"/>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5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71" autoAdjust="0"/>
    <p:restoredTop sz="94660"/>
  </p:normalViewPr>
  <p:slideViewPr>
    <p:cSldViewPr snapToGrid="0">
      <p:cViewPr varScale="1">
        <p:scale>
          <a:sx n="90" d="100"/>
          <a:sy n="90" d="100"/>
        </p:scale>
        <p:origin x="756"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4649484-94A1-4000-B1E2-739288819D22}" type="datetimeFigureOut">
              <a:rPr lang="zh-CN" altLang="en-US" smtClean="0"/>
              <a:pPr/>
              <a:t>2019/7/13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16DE94E-45E4-4DF0-8F85-0C507DF632AD}" type="slidenum">
              <a:rPr lang="zh-CN" altLang="en-US" smtClean="0"/>
              <a:pPr/>
              <a:t>‹#›</a:t>
            </a:fld>
            <a:endParaRPr lang="zh-CN" altLang="en-US"/>
          </a:p>
        </p:txBody>
      </p:sp>
    </p:spTree>
    <p:extLst>
      <p:ext uri="{BB962C8B-B14F-4D97-AF65-F5344CB8AC3E}">
        <p14:creationId xmlns:p14="http://schemas.microsoft.com/office/powerpoint/2010/main" val="4015836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4649484-94A1-4000-B1E2-739288819D22}" type="datetimeFigureOut">
              <a:rPr lang="zh-CN" altLang="en-US" smtClean="0"/>
              <a:pPr/>
              <a:t>2019/7/13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16DE94E-45E4-4DF0-8F85-0C507DF632AD}" type="slidenum">
              <a:rPr lang="zh-CN" altLang="en-US" smtClean="0"/>
              <a:pPr/>
              <a:t>‹#›</a:t>
            </a:fld>
            <a:endParaRPr lang="zh-CN" altLang="en-US"/>
          </a:p>
        </p:txBody>
      </p:sp>
    </p:spTree>
    <p:extLst>
      <p:ext uri="{BB962C8B-B14F-4D97-AF65-F5344CB8AC3E}">
        <p14:creationId xmlns:p14="http://schemas.microsoft.com/office/powerpoint/2010/main" val="3200416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4649484-94A1-4000-B1E2-739288819D22}" type="datetimeFigureOut">
              <a:rPr lang="zh-CN" altLang="en-US" smtClean="0"/>
              <a:pPr/>
              <a:t>2019/7/13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16DE94E-45E4-4DF0-8F85-0C507DF632AD}" type="slidenum">
              <a:rPr lang="zh-CN" altLang="en-US" smtClean="0"/>
              <a:pPr/>
              <a:t>‹#›</a:t>
            </a:fld>
            <a:endParaRPr lang="zh-CN" altLang="en-US"/>
          </a:p>
        </p:txBody>
      </p:sp>
    </p:spTree>
    <p:extLst>
      <p:ext uri="{BB962C8B-B14F-4D97-AF65-F5344CB8AC3E}">
        <p14:creationId xmlns:p14="http://schemas.microsoft.com/office/powerpoint/2010/main" val="762875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4649484-94A1-4000-B1E2-739288819D22}" type="datetimeFigureOut">
              <a:rPr lang="zh-CN" altLang="en-US" smtClean="0"/>
              <a:pPr/>
              <a:t>2019/7/13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16DE94E-45E4-4DF0-8F85-0C507DF632AD}" type="slidenum">
              <a:rPr lang="zh-CN" altLang="en-US" smtClean="0"/>
              <a:pPr/>
              <a:t>‹#›</a:t>
            </a:fld>
            <a:endParaRPr lang="zh-CN" altLang="en-US"/>
          </a:p>
        </p:txBody>
      </p:sp>
    </p:spTree>
    <p:extLst>
      <p:ext uri="{BB962C8B-B14F-4D97-AF65-F5344CB8AC3E}">
        <p14:creationId xmlns:p14="http://schemas.microsoft.com/office/powerpoint/2010/main" val="4247183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4649484-94A1-4000-B1E2-739288819D22}" type="datetimeFigureOut">
              <a:rPr lang="zh-CN" altLang="en-US" smtClean="0"/>
              <a:pPr/>
              <a:t>2019/7/13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16DE94E-45E4-4DF0-8F85-0C507DF632AD}" type="slidenum">
              <a:rPr lang="zh-CN" altLang="en-US" smtClean="0"/>
              <a:pPr/>
              <a:t>‹#›</a:t>
            </a:fld>
            <a:endParaRPr lang="zh-CN" altLang="en-US"/>
          </a:p>
        </p:txBody>
      </p:sp>
    </p:spTree>
    <p:extLst>
      <p:ext uri="{BB962C8B-B14F-4D97-AF65-F5344CB8AC3E}">
        <p14:creationId xmlns:p14="http://schemas.microsoft.com/office/powerpoint/2010/main" val="369013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24649484-94A1-4000-B1E2-739288819D22}" type="datetimeFigureOut">
              <a:rPr lang="zh-CN" altLang="en-US" smtClean="0"/>
              <a:pPr/>
              <a:t>2019/7/13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16DE94E-45E4-4DF0-8F85-0C507DF632AD}" type="slidenum">
              <a:rPr lang="zh-CN" altLang="en-US" smtClean="0"/>
              <a:pPr/>
              <a:t>‹#›</a:t>
            </a:fld>
            <a:endParaRPr lang="zh-CN" altLang="en-US"/>
          </a:p>
        </p:txBody>
      </p:sp>
    </p:spTree>
    <p:extLst>
      <p:ext uri="{BB962C8B-B14F-4D97-AF65-F5344CB8AC3E}">
        <p14:creationId xmlns:p14="http://schemas.microsoft.com/office/powerpoint/2010/main" val="4258598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4649484-94A1-4000-B1E2-739288819D22}" type="datetimeFigureOut">
              <a:rPr lang="zh-CN" altLang="en-US" smtClean="0"/>
              <a:pPr/>
              <a:t>2019/7/13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16DE94E-45E4-4DF0-8F85-0C507DF632AD}" type="slidenum">
              <a:rPr lang="zh-CN" altLang="en-US" smtClean="0"/>
              <a:pPr/>
              <a:t>‹#›</a:t>
            </a:fld>
            <a:endParaRPr lang="zh-CN" altLang="en-US"/>
          </a:p>
        </p:txBody>
      </p:sp>
    </p:spTree>
    <p:extLst>
      <p:ext uri="{BB962C8B-B14F-4D97-AF65-F5344CB8AC3E}">
        <p14:creationId xmlns:p14="http://schemas.microsoft.com/office/powerpoint/2010/main" val="1226081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4649484-94A1-4000-B1E2-739288819D22}" type="datetimeFigureOut">
              <a:rPr lang="zh-CN" altLang="en-US" smtClean="0"/>
              <a:pPr/>
              <a:t>2019/7/13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16DE94E-45E4-4DF0-8F85-0C507DF632AD}" type="slidenum">
              <a:rPr lang="zh-CN" altLang="en-US" smtClean="0"/>
              <a:pPr/>
              <a:t>‹#›</a:t>
            </a:fld>
            <a:endParaRPr lang="zh-CN" altLang="en-US"/>
          </a:p>
        </p:txBody>
      </p:sp>
    </p:spTree>
    <p:extLst>
      <p:ext uri="{BB962C8B-B14F-4D97-AF65-F5344CB8AC3E}">
        <p14:creationId xmlns:p14="http://schemas.microsoft.com/office/powerpoint/2010/main" val="3035008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649484-94A1-4000-B1E2-739288819D22}" type="datetimeFigureOut">
              <a:rPr lang="zh-CN" altLang="en-US" smtClean="0"/>
              <a:pPr/>
              <a:t>2019/7/13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16DE94E-45E4-4DF0-8F85-0C507DF632AD}" type="slidenum">
              <a:rPr lang="zh-CN" altLang="en-US" smtClean="0"/>
              <a:pPr/>
              <a:t>‹#›</a:t>
            </a:fld>
            <a:endParaRPr lang="zh-CN" altLang="en-US"/>
          </a:p>
        </p:txBody>
      </p:sp>
    </p:spTree>
    <p:extLst>
      <p:ext uri="{BB962C8B-B14F-4D97-AF65-F5344CB8AC3E}">
        <p14:creationId xmlns:p14="http://schemas.microsoft.com/office/powerpoint/2010/main" val="2026443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4649484-94A1-4000-B1E2-739288819D22}" type="datetimeFigureOut">
              <a:rPr lang="zh-CN" altLang="en-US" smtClean="0"/>
              <a:pPr/>
              <a:t>2019/7/13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16DE94E-45E4-4DF0-8F85-0C507DF632AD}" type="slidenum">
              <a:rPr lang="zh-CN" altLang="en-US" smtClean="0"/>
              <a:pPr/>
              <a:t>‹#›</a:t>
            </a:fld>
            <a:endParaRPr lang="zh-CN" altLang="en-US"/>
          </a:p>
        </p:txBody>
      </p:sp>
    </p:spTree>
    <p:extLst>
      <p:ext uri="{BB962C8B-B14F-4D97-AF65-F5344CB8AC3E}">
        <p14:creationId xmlns:p14="http://schemas.microsoft.com/office/powerpoint/2010/main" val="277803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4649484-94A1-4000-B1E2-739288819D22}" type="datetimeFigureOut">
              <a:rPr lang="zh-CN" altLang="en-US" smtClean="0"/>
              <a:pPr/>
              <a:t>2019/7/13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16DE94E-45E4-4DF0-8F85-0C507DF632AD}" type="slidenum">
              <a:rPr lang="zh-CN" altLang="en-US" smtClean="0"/>
              <a:pPr/>
              <a:t>‹#›</a:t>
            </a:fld>
            <a:endParaRPr lang="zh-CN" altLang="en-US"/>
          </a:p>
        </p:txBody>
      </p:sp>
    </p:spTree>
    <p:extLst>
      <p:ext uri="{BB962C8B-B14F-4D97-AF65-F5344CB8AC3E}">
        <p14:creationId xmlns:p14="http://schemas.microsoft.com/office/powerpoint/2010/main" val="1753209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649484-94A1-4000-B1E2-739288819D22}" type="datetimeFigureOut">
              <a:rPr lang="zh-CN" altLang="en-US" smtClean="0"/>
              <a:pPr/>
              <a:t>2019/7/13</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16DE94E-45E4-4DF0-8F85-0C507DF632AD}" type="slidenum">
              <a:rPr lang="zh-CN" altLang="en-US" smtClean="0"/>
              <a:pPr/>
              <a:t>‹#›</a:t>
            </a:fld>
            <a:endParaRPr lang="zh-CN" altLang="en-US"/>
          </a:p>
        </p:txBody>
      </p:sp>
    </p:spTree>
    <p:extLst>
      <p:ext uri="{BB962C8B-B14F-4D97-AF65-F5344CB8AC3E}">
        <p14:creationId xmlns:p14="http://schemas.microsoft.com/office/powerpoint/2010/main" val="17416035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5.png"/><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a:off x="5095251" y="3629026"/>
            <a:ext cx="1740218" cy="1500189"/>
          </a:xfrm>
          <a:prstGeom prst="triangle">
            <a:avLst/>
          </a:prstGeom>
          <a:solidFill>
            <a:srgbClr val="F0CDE4"/>
          </a:solidFill>
          <a:ln w="3810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等腰三角形 4"/>
          <p:cNvSpPr/>
          <p:nvPr/>
        </p:nvSpPr>
        <p:spPr>
          <a:xfrm>
            <a:off x="4663778" y="3800476"/>
            <a:ext cx="1557906" cy="1343025"/>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 name="等腰三角形 5"/>
          <p:cNvSpPr/>
          <p:nvPr/>
        </p:nvSpPr>
        <p:spPr>
          <a:xfrm rot="10800000">
            <a:off x="302044" y="-2"/>
            <a:ext cx="1740218" cy="1500189"/>
          </a:xfrm>
          <a:prstGeom prst="triangle">
            <a:avLst/>
          </a:prstGeom>
          <a:noFill/>
          <a:ln w="38100">
            <a:solidFill>
              <a:srgbClr val="7680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rcRect l="11837" t="11938" b="5523"/>
          <a:stretch>
            <a:fillRect/>
          </a:stretch>
        </p:blipFill>
        <p:spPr>
          <a:xfrm rot="10399914">
            <a:off x="5368259" y="-232396"/>
            <a:ext cx="4058527" cy="5583183"/>
          </a:xfrm>
          <a:custGeom>
            <a:avLst/>
            <a:gdLst>
              <a:gd name="connsiteX0" fmla="*/ 5411369 w 5411369"/>
              <a:gd name="connsiteY0" fmla="*/ 7444244 h 7444244"/>
              <a:gd name="connsiteX1" fmla="*/ 0 w 5411369"/>
              <a:gd name="connsiteY1" fmla="*/ 6811608 h 7444244"/>
              <a:gd name="connsiteX2" fmla="*/ 796335 w 5411369"/>
              <a:gd name="connsiteY2" fmla="*/ 0 h 7444244"/>
              <a:gd name="connsiteX3" fmla="*/ 5411369 w 5411369"/>
              <a:gd name="connsiteY3" fmla="*/ 539537 h 7444244"/>
              <a:gd name="connsiteX4" fmla="*/ 5411369 w 5411369"/>
              <a:gd name="connsiteY4" fmla="*/ 7444244 h 7444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1369" h="7444244">
                <a:moveTo>
                  <a:pt x="5411369" y="7444244"/>
                </a:moveTo>
                <a:lnTo>
                  <a:pt x="0" y="6811608"/>
                </a:lnTo>
                <a:lnTo>
                  <a:pt x="796335" y="0"/>
                </a:lnTo>
                <a:lnTo>
                  <a:pt x="5411369" y="539537"/>
                </a:lnTo>
                <a:lnTo>
                  <a:pt x="5411369" y="7444244"/>
                </a:lnTo>
                <a:close/>
              </a:path>
            </a:pathLst>
          </a:custGeom>
        </p:spPr>
      </p:pic>
      <p:sp>
        <p:nvSpPr>
          <p:cNvPr id="8" name="等腰三角形 7"/>
          <p:cNvSpPr/>
          <p:nvPr/>
        </p:nvSpPr>
        <p:spPr>
          <a:xfrm rot="10800000">
            <a:off x="1" y="-14286"/>
            <a:ext cx="1172153" cy="1010477"/>
          </a:xfrm>
          <a:prstGeom prst="triangle">
            <a:avLst/>
          </a:prstGeom>
          <a:solidFill>
            <a:srgbClr val="404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9" name="等腰三角形 8"/>
          <p:cNvSpPr/>
          <p:nvPr/>
        </p:nvSpPr>
        <p:spPr>
          <a:xfrm rot="10800000">
            <a:off x="1384148" y="505237"/>
            <a:ext cx="752739" cy="648914"/>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0" name="等腰三角形 9"/>
          <p:cNvSpPr/>
          <p:nvPr/>
        </p:nvSpPr>
        <p:spPr>
          <a:xfrm>
            <a:off x="1762034" y="4100028"/>
            <a:ext cx="1210426" cy="1043473"/>
          </a:xfrm>
          <a:prstGeom prst="triangle">
            <a:avLst/>
          </a:prstGeom>
          <a:noFill/>
          <a:ln w="1905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1" name="文本框 10"/>
          <p:cNvSpPr txBox="1"/>
          <p:nvPr/>
        </p:nvSpPr>
        <p:spPr>
          <a:xfrm>
            <a:off x="0" y="1084186"/>
            <a:ext cx="6054056" cy="1446550"/>
          </a:xfrm>
          <a:prstGeom prst="rect">
            <a:avLst/>
          </a:prstGeom>
          <a:noFill/>
        </p:spPr>
        <p:txBody>
          <a:bodyPr wrap="square" rtlCol="0">
            <a:spAutoFit/>
          </a:bodyPr>
          <a:lstStyle/>
          <a:p>
            <a:endParaRPr lang="zh-CN" altLang="en-US" sz="4400" dirty="0"/>
          </a:p>
          <a:p>
            <a:r>
              <a:rPr lang="zh-CN" altLang="en-US" sz="4400" dirty="0">
                <a:solidFill>
                  <a:schemeClr val="accent5">
                    <a:lumMod val="50000"/>
                  </a:schemeClr>
                </a:solidFill>
              </a:rPr>
              <a:t> 中国人口发展态势预测</a:t>
            </a:r>
            <a:endParaRPr lang="zh-CN" altLang="en-US" sz="4350" dirty="0">
              <a:solidFill>
                <a:schemeClr val="accent5">
                  <a:lumMod val="50000"/>
                </a:schemeClr>
              </a:solidFill>
              <a:latin typeface="方正兰亭超细黑简体" panose="02000000000000000000" pitchFamily="2" charset="-122"/>
              <a:ea typeface="方正兰亭超细黑简体" panose="02000000000000000000" pitchFamily="2" charset="-122"/>
            </a:endParaRPr>
          </a:p>
        </p:txBody>
      </p:sp>
      <p:sp>
        <p:nvSpPr>
          <p:cNvPr id="12" name="文本框 11"/>
          <p:cNvSpPr txBox="1"/>
          <p:nvPr/>
        </p:nvSpPr>
        <p:spPr>
          <a:xfrm>
            <a:off x="470083" y="2643112"/>
            <a:ext cx="4530542" cy="369332"/>
          </a:xfrm>
          <a:prstGeom prst="rect">
            <a:avLst/>
          </a:prstGeom>
          <a:noFill/>
        </p:spPr>
        <p:txBody>
          <a:bodyPr wrap="square" rtlCol="0">
            <a:spAutoFit/>
          </a:bodyPr>
          <a:lstStyle/>
          <a:p>
            <a:pPr algn="dist"/>
            <a:r>
              <a:rPr lang="en-US" altLang="zh-CN" sz="1800" dirty="0">
                <a:solidFill>
                  <a:srgbClr val="404585"/>
                </a:solidFill>
                <a:latin typeface="造字工房悦黑演示版常规体" pitchFamily="50" charset="-122"/>
                <a:ea typeface="造字工房悦黑演示版常规体" pitchFamily="50" charset="-122"/>
              </a:rPr>
              <a:t>CLICK TO ADD UP YOUR TITLE HERE</a:t>
            </a:r>
            <a:endParaRPr lang="zh-CN" altLang="en-US" sz="1800" dirty="0">
              <a:solidFill>
                <a:srgbClr val="404585"/>
              </a:solidFill>
              <a:latin typeface="造字工房悦黑演示版常规体" pitchFamily="50" charset="-122"/>
              <a:ea typeface="造字工房悦黑演示版常规体" pitchFamily="50" charset="-122"/>
            </a:endParaRPr>
          </a:p>
        </p:txBody>
      </p:sp>
      <p:grpSp>
        <p:nvGrpSpPr>
          <p:cNvPr id="13" name="组合 12"/>
          <p:cNvGrpSpPr/>
          <p:nvPr/>
        </p:nvGrpSpPr>
        <p:grpSpPr>
          <a:xfrm>
            <a:off x="224824" y="3032903"/>
            <a:ext cx="2007266" cy="342159"/>
            <a:chOff x="299764" y="4043870"/>
            <a:chExt cx="2676355" cy="456212"/>
          </a:xfrm>
        </p:grpSpPr>
        <p:sp>
          <p:nvSpPr>
            <p:cNvPr id="14" name="圆角矩形 13"/>
            <p:cNvSpPr/>
            <p:nvPr/>
          </p:nvSpPr>
          <p:spPr>
            <a:xfrm>
              <a:off x="699050" y="4043870"/>
              <a:ext cx="1877785" cy="456212"/>
            </a:xfrm>
            <a:prstGeom prst="roundRect">
              <a:avLst/>
            </a:prstGeom>
            <a:solidFill>
              <a:srgbClr val="40458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endParaRPr>
            </a:p>
          </p:txBody>
        </p:sp>
        <p:sp>
          <p:nvSpPr>
            <p:cNvPr id="15" name="文本框 14"/>
            <p:cNvSpPr txBox="1"/>
            <p:nvPr/>
          </p:nvSpPr>
          <p:spPr>
            <a:xfrm>
              <a:off x="299764" y="4089023"/>
              <a:ext cx="2676355" cy="330945"/>
            </a:xfrm>
            <a:prstGeom prst="rect">
              <a:avLst/>
            </a:prstGeom>
            <a:noFill/>
          </p:spPr>
          <p:txBody>
            <a:bodyPr wrap="square" rtlCol="0">
              <a:spAutoFit/>
            </a:bodyPr>
            <a:lstStyle/>
            <a:p>
              <a:pPr algn="ctr"/>
              <a:r>
                <a:rPr lang="zh-CN" altLang="en-US" sz="1013" dirty="0">
                  <a:solidFill>
                    <a:schemeClr val="bg1"/>
                  </a:solidFill>
                </a:rPr>
                <a:t>汇报人：肖远航  </a:t>
              </a:r>
            </a:p>
          </p:txBody>
        </p:sp>
      </p:grpSp>
      <p:pic>
        <p:nvPicPr>
          <p:cNvPr id="16" name="Dirk Reichardt - Weeke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925618" y="1418727"/>
            <a:ext cx="609600" cy="609600"/>
          </a:xfrm>
          <a:prstGeom prst="rect">
            <a:avLst/>
          </a:prstGeom>
        </p:spPr>
      </p:pic>
    </p:spTree>
    <p:extLst>
      <p:ext uri="{BB962C8B-B14F-4D97-AF65-F5344CB8AC3E}">
        <p14:creationId xmlns:p14="http://schemas.microsoft.com/office/powerpoint/2010/main" val="2487674033"/>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8" presetClass="entr" presetSubtype="0" accel="50000" fill="hold" grpId="0" nodeType="clickEffect">
                                  <p:stCondLst>
                                    <p:cond delay="0"/>
                                  </p:stCondLst>
                                  <p:iterate type="lt">
                                    <p:tmPct val="38571"/>
                                  </p:iterate>
                                  <p:childTnLst>
                                    <p:set>
                                      <p:cBhvr>
                                        <p:cTn id="36" dur="1" fill="hold">
                                          <p:stCondLst>
                                            <p:cond delay="0"/>
                                          </p:stCondLst>
                                        </p:cTn>
                                        <p:tgtEl>
                                          <p:spTgt spid="11"/>
                                        </p:tgtEl>
                                        <p:attrNameLst>
                                          <p:attrName>style.visibility</p:attrName>
                                        </p:attrNameLst>
                                      </p:cBhvr>
                                      <p:to>
                                        <p:strVal val="visible"/>
                                      </p:to>
                                    </p:set>
                                    <p:set>
                                      <p:cBhvr>
                                        <p:cTn id="37" dur="455" fill="hold">
                                          <p:stCondLst>
                                            <p:cond delay="0"/>
                                          </p:stCondLst>
                                        </p:cTn>
                                        <p:tgtEl>
                                          <p:spTgt spid="11"/>
                                        </p:tgtEl>
                                        <p:attrNameLst>
                                          <p:attrName>style.rotation</p:attrName>
                                        </p:attrNameLst>
                                      </p:cBhvr>
                                      <p:to>
                                        <p:strVal val="-45.0"/>
                                      </p:to>
                                    </p:set>
                                    <p:anim calcmode="lin" valueType="num">
                                      <p:cBhvr>
                                        <p:cTn id="38" dur="455" fill="hold">
                                          <p:stCondLst>
                                            <p:cond delay="455"/>
                                          </p:stCondLst>
                                        </p:cTn>
                                        <p:tgtEl>
                                          <p:spTgt spid="11"/>
                                        </p:tgtEl>
                                        <p:attrNameLst>
                                          <p:attrName>style.rotation</p:attrName>
                                        </p:attrNameLst>
                                      </p:cBhvr>
                                      <p:tavLst>
                                        <p:tav tm="0">
                                          <p:val>
                                            <p:fltVal val="-45"/>
                                          </p:val>
                                        </p:tav>
                                        <p:tav tm="69900">
                                          <p:val>
                                            <p:fltVal val="45"/>
                                          </p:val>
                                        </p:tav>
                                        <p:tav tm="100000">
                                          <p:val>
                                            <p:fltVal val="0"/>
                                          </p:val>
                                        </p:tav>
                                      </p:tavLst>
                                    </p:anim>
                                    <p:anim calcmode="lin" valueType="num">
                                      <p:cBhvr>
                                        <p:cTn id="39" dur="455" fill="hold">
                                          <p:stCondLst>
                                            <p:cond delay="0"/>
                                          </p:stCondLst>
                                        </p:cTn>
                                        <p:tgtEl>
                                          <p:spTgt spid="11"/>
                                        </p:tgtEl>
                                        <p:attrNameLst>
                                          <p:attrName>ppt_y</p:attrName>
                                        </p:attrNameLst>
                                      </p:cBhvr>
                                      <p:tavLst>
                                        <p:tav tm="0">
                                          <p:val>
                                            <p:strVal val="#ppt_y-1"/>
                                          </p:val>
                                        </p:tav>
                                        <p:tav tm="100000">
                                          <p:val>
                                            <p:strVal val="#ppt_y-(0.354*#ppt_w-0.172*#ppt_h)"/>
                                          </p:val>
                                        </p:tav>
                                      </p:tavLst>
                                    </p:anim>
                                    <p:anim calcmode="lin" valueType="num">
                                      <p:cBhvr>
                                        <p:cTn id="40" dur="156" decel="50000" autoRev="1" fill="hold">
                                          <p:stCondLst>
                                            <p:cond delay="455"/>
                                          </p:stCondLst>
                                        </p:cTn>
                                        <p:tgtEl>
                                          <p:spTgt spid="11"/>
                                        </p:tgtEl>
                                        <p:attrNameLst>
                                          <p:attrName>ppt_y</p:attrName>
                                        </p:attrNameLst>
                                      </p:cBhvr>
                                      <p:tavLst>
                                        <p:tav tm="0">
                                          <p:val>
                                            <p:strVal val="#ppt_y-(0.354*#ppt_w-0.172*#ppt_h)"/>
                                          </p:val>
                                        </p:tav>
                                        <p:tav tm="100000">
                                          <p:val>
                                            <p:strVal val="#ppt_y-(0.354*#ppt_w-0.172*#ppt_h)-#ppt_h/2"/>
                                          </p:val>
                                        </p:tav>
                                      </p:tavLst>
                                    </p:anim>
                                    <p:anim calcmode="lin" valueType="num">
                                      <p:cBhvr>
                                        <p:cTn id="41" dur="136" fill="hold">
                                          <p:stCondLst>
                                            <p:cond delay="864"/>
                                          </p:stCondLst>
                                        </p:cTn>
                                        <p:tgtEl>
                                          <p:spTgt spid="11"/>
                                        </p:tgtEl>
                                        <p:attrNameLst>
                                          <p:attrName>ppt_y</p:attrName>
                                        </p:attrNameLst>
                                      </p:cBhvr>
                                      <p:tavLst>
                                        <p:tav tm="0">
                                          <p:val>
                                            <p:strVal val="#ppt_y-(0.354*#ppt_w-0.172*#ppt_h)"/>
                                          </p:val>
                                        </p:tav>
                                        <p:tav tm="100000">
                                          <p:val>
                                            <p:strVal val="#ppt_y"/>
                                          </p:val>
                                        </p:tav>
                                      </p:tavLst>
                                    </p:anim>
                                  </p:childTnLst>
                                </p:cTn>
                              </p:par>
                              <p:par>
                                <p:cTn id="42" presetID="52" presetClass="entr" presetSubtype="0" fill="hold" grpId="0" nodeType="withEffect">
                                  <p:stCondLst>
                                    <p:cond delay="0"/>
                                  </p:stCondLst>
                                  <p:iterate type="lt">
                                    <p:tmPct val="10000"/>
                                  </p:iterate>
                                  <p:childTnLst>
                                    <p:set>
                                      <p:cBhvr>
                                        <p:cTn id="43" dur="1" fill="hold">
                                          <p:stCondLst>
                                            <p:cond delay="0"/>
                                          </p:stCondLst>
                                        </p:cTn>
                                        <p:tgtEl>
                                          <p:spTgt spid="12"/>
                                        </p:tgtEl>
                                        <p:attrNameLst>
                                          <p:attrName>style.visibility</p:attrName>
                                        </p:attrNameLst>
                                      </p:cBhvr>
                                      <p:to>
                                        <p:strVal val="visible"/>
                                      </p:to>
                                    </p:set>
                                    <p:animScale>
                                      <p:cBhvr>
                                        <p:cTn id="44"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1000" decel="50000" fill="hold">
                                          <p:stCondLst>
                                            <p:cond delay="0"/>
                                          </p:stCondLst>
                                        </p:cTn>
                                        <p:tgtEl>
                                          <p:spTgt spid="12"/>
                                        </p:tgtEl>
                                        <p:attrNameLst>
                                          <p:attrName>ppt_x</p:attrName>
                                          <p:attrName>ppt_y</p:attrName>
                                        </p:attrNameLst>
                                      </p:cBhvr>
                                    </p:animMotion>
                                    <p:animEffect transition="in" filter="fade">
                                      <p:cBhvr>
                                        <p:cTn id="46" dur="10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fltVal val="0"/>
                                          </p:val>
                                        </p:tav>
                                        <p:tav tm="100000">
                                          <p:val>
                                            <p:strVal val="#ppt_w"/>
                                          </p:val>
                                        </p:tav>
                                      </p:tavLst>
                                    </p:anim>
                                    <p:anim calcmode="lin" valueType="num">
                                      <p:cBhvr>
                                        <p:cTn id="52" dur="500" fill="hold"/>
                                        <p:tgtEl>
                                          <p:spTgt spid="13"/>
                                        </p:tgtEl>
                                        <p:attrNameLst>
                                          <p:attrName>ppt_h</p:attrName>
                                        </p:attrNameLst>
                                      </p:cBhvr>
                                      <p:tavLst>
                                        <p:tav tm="0">
                                          <p:val>
                                            <p:fltVal val="0"/>
                                          </p:val>
                                        </p:tav>
                                        <p:tav tm="100000">
                                          <p:val>
                                            <p:strVal val="#ppt_h"/>
                                          </p:val>
                                        </p:tav>
                                      </p:tavLst>
                                    </p:anim>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up)">
                                      <p:cBhvr>
                                        <p:cTn id="5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9" repeatCount="indefinite" fill="remove" display="0">
                  <p:stCondLst>
                    <p:cond delay="indefinite"/>
                  </p:stCondLst>
                  <p:endCondLst>
                    <p:cond evt="onStopAudio" delay="0">
                      <p:tgtEl>
                        <p:sldTgt/>
                      </p:tgtEl>
                    </p:cond>
                  </p:endCondLst>
                </p:cTn>
                <p:tgtEl>
                  <p:spTgt spid="16"/>
                </p:tgtEl>
              </p:cMediaNode>
            </p:audio>
          </p:childTnLst>
        </p:cTn>
      </p:par>
    </p:tnLst>
    <p:bldLst>
      <p:bldP spid="4" grpId="0" animBg="1"/>
      <p:bldP spid="5" grpId="0" animBg="1"/>
      <p:bldP spid="6" grpId="0" animBg="1"/>
      <p:bldP spid="8" grpId="0" animBg="1"/>
      <p:bldP spid="9" grpId="0" animBg="1"/>
      <p:bldP spid="10" grpId="0" animBg="1"/>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4792" y="-64181"/>
            <a:ext cx="2800367" cy="1757762"/>
            <a:chOff x="-139723" y="-85574"/>
            <a:chExt cx="3733823" cy="2343682"/>
          </a:xfrm>
        </p:grpSpPr>
        <p:sp>
          <p:nvSpPr>
            <p:cNvPr id="5" name="等腰三角形 4"/>
            <p:cNvSpPr/>
            <p:nvPr/>
          </p:nvSpPr>
          <p:spPr>
            <a:xfrm rot="10800000">
              <a:off x="986266" y="7437"/>
              <a:ext cx="730501" cy="629742"/>
            </a:xfrm>
            <a:prstGeom prst="triangle">
              <a:avLst/>
            </a:prstGeom>
            <a:solidFill>
              <a:srgbClr val="F0CDE4"/>
            </a:solidFill>
            <a:ln w="3810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 name="等腰三角形 5"/>
            <p:cNvSpPr/>
            <p:nvPr/>
          </p:nvSpPr>
          <p:spPr>
            <a:xfrm rot="10800000">
              <a:off x="1243918" y="1440"/>
              <a:ext cx="653970" cy="563769"/>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l="11837" t="11938" b="5523"/>
            <a:stretch>
              <a:fillRect/>
            </a:stretch>
          </p:blipFill>
          <p:spPr>
            <a:xfrm rot="21199914">
              <a:off x="-139723" y="-85574"/>
              <a:ext cx="1703670" cy="2343682"/>
            </a:xfrm>
            <a:custGeom>
              <a:avLst/>
              <a:gdLst>
                <a:gd name="connsiteX0" fmla="*/ 5411369 w 5411369"/>
                <a:gd name="connsiteY0" fmla="*/ 7444244 h 7444244"/>
                <a:gd name="connsiteX1" fmla="*/ 0 w 5411369"/>
                <a:gd name="connsiteY1" fmla="*/ 6811608 h 7444244"/>
                <a:gd name="connsiteX2" fmla="*/ 796335 w 5411369"/>
                <a:gd name="connsiteY2" fmla="*/ 0 h 7444244"/>
                <a:gd name="connsiteX3" fmla="*/ 5411369 w 5411369"/>
                <a:gd name="connsiteY3" fmla="*/ 539537 h 7444244"/>
                <a:gd name="connsiteX4" fmla="*/ 5411369 w 5411369"/>
                <a:gd name="connsiteY4" fmla="*/ 7444244 h 7444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1369" h="7444244">
                  <a:moveTo>
                    <a:pt x="5411369" y="7444244"/>
                  </a:moveTo>
                  <a:lnTo>
                    <a:pt x="0" y="6811608"/>
                  </a:lnTo>
                  <a:lnTo>
                    <a:pt x="796335" y="0"/>
                  </a:lnTo>
                  <a:lnTo>
                    <a:pt x="5411369" y="539537"/>
                  </a:lnTo>
                  <a:lnTo>
                    <a:pt x="5411369" y="7444244"/>
                  </a:lnTo>
                  <a:close/>
                </a:path>
              </a:pathLst>
            </a:custGeom>
          </p:spPr>
        </p:pic>
        <p:sp>
          <p:nvSpPr>
            <p:cNvPr id="8" name="文本框 26"/>
            <p:cNvSpPr>
              <a:spLocks noChangeArrowheads="1"/>
            </p:cNvSpPr>
            <p:nvPr/>
          </p:nvSpPr>
          <p:spPr bwMode="auto">
            <a:xfrm>
              <a:off x="808530" y="559567"/>
              <a:ext cx="2785570" cy="523220"/>
            </a:xfrm>
            <a:prstGeom prst="rect">
              <a:avLst/>
            </a:prstGeom>
            <a:noFill/>
            <a:ln w="9525">
              <a:noFill/>
              <a:miter lim="800000"/>
            </a:ln>
          </p:spPr>
          <p:txBody>
            <a:bodyPr wrap="square" lIns="68580" tIns="34290" rIns="68580" bIns="34290">
              <a:spAutoFit/>
            </a:bodyPr>
            <a:lstStyle/>
            <a:p>
              <a:pPr algn="dist"/>
              <a:r>
                <a:rPr lang="zh-CN" altLang="en-US" sz="2100" b="1" dirty="0">
                  <a:solidFill>
                    <a:srgbClr val="404040"/>
                  </a:solidFill>
                  <a:latin typeface="华文细黑" panose="02010600040101010101" pitchFamily="2" charset="-122"/>
                  <a:ea typeface="华文细黑" panose="02010600040101010101" pitchFamily="2" charset="-122"/>
                  <a:sym typeface="宋体" panose="02010600030101010101" pitchFamily="2" charset="-122"/>
                </a:rPr>
                <a:t>建立模型</a:t>
              </a:r>
            </a:p>
          </p:txBody>
        </p:sp>
      </p:grpSp>
      <p:sp>
        <p:nvSpPr>
          <p:cNvPr id="9" name="任意多边形 4"/>
          <p:cNvSpPr>
            <a:spLocks/>
          </p:cNvSpPr>
          <p:nvPr/>
        </p:nvSpPr>
        <p:spPr bwMode="auto">
          <a:xfrm>
            <a:off x="803331" y="1896109"/>
            <a:ext cx="6861570" cy="1190"/>
          </a:xfrm>
          <a:custGeom>
            <a:avLst/>
            <a:gdLst>
              <a:gd name="T0" fmla="*/ 0 w 8374743"/>
              <a:gd name="T1" fmla="*/ 0 h 1349828"/>
              <a:gd name="T2" fmla="*/ 0 w 8374743"/>
              <a:gd name="T3" fmla="*/ 2 h 1349828"/>
              <a:gd name="T4" fmla="*/ 10004727 w 8374743"/>
              <a:gd name="T5" fmla="*/ 2 h 1349828"/>
              <a:gd name="T6" fmla="*/ 0 60000 65536"/>
              <a:gd name="T7" fmla="*/ 0 60000 65536"/>
              <a:gd name="T8" fmla="*/ 0 60000 65536"/>
              <a:gd name="T9" fmla="*/ 0 w 8374743"/>
              <a:gd name="T10" fmla="*/ 0 h 1349828"/>
              <a:gd name="T11" fmla="*/ 8374743 w 8374743"/>
              <a:gd name="T12" fmla="*/ 1349828 h 1349828"/>
            </a:gdLst>
            <a:ahLst/>
            <a:cxnLst>
              <a:cxn ang="T6">
                <a:pos x="T0" y="T1"/>
              </a:cxn>
              <a:cxn ang="T7">
                <a:pos x="T2" y="T3"/>
              </a:cxn>
              <a:cxn ang="T8">
                <a:pos x="T4" y="T5"/>
              </a:cxn>
            </a:cxnLst>
            <a:rect l="T9" t="T10" r="T11" b="T12"/>
            <a:pathLst>
              <a:path w="8374743" h="1349828">
                <a:moveTo>
                  <a:pt x="0" y="0"/>
                </a:moveTo>
                <a:lnTo>
                  <a:pt x="0" y="1349828"/>
                </a:lnTo>
                <a:lnTo>
                  <a:pt x="8374743" y="1349828"/>
                </a:lnTo>
              </a:path>
            </a:pathLst>
          </a:custGeom>
          <a:solidFill>
            <a:srgbClr val="404585"/>
          </a:solidFill>
          <a:ln w="25400" cap="flat" cmpd="sng">
            <a:solidFill>
              <a:srgbClr val="404585"/>
            </a:solidFill>
            <a:bevel/>
            <a:headEnd type="oval" w="med" len="med"/>
            <a:tailEnd type="oval" w="med" len="med"/>
          </a:ln>
        </p:spPr>
        <p:txBody>
          <a:bodyPr anchor="ctr"/>
          <a:lstStyle/>
          <a:p>
            <a:endParaRPr lang="zh-CN" altLang="en-US" sz="1180"/>
          </a:p>
        </p:txBody>
      </p:sp>
      <p:grpSp>
        <p:nvGrpSpPr>
          <p:cNvPr id="10" name="组合 5"/>
          <p:cNvGrpSpPr>
            <a:grpSpLocks/>
          </p:cNvGrpSpPr>
          <p:nvPr/>
        </p:nvGrpSpPr>
        <p:grpSpPr bwMode="auto">
          <a:xfrm>
            <a:off x="1217451" y="1390424"/>
            <a:ext cx="1330426" cy="2867251"/>
            <a:chOff x="0" y="0"/>
            <a:chExt cx="1774825" cy="3681067"/>
          </a:xfrm>
          <a:solidFill>
            <a:srgbClr val="404585"/>
          </a:solidFill>
        </p:grpSpPr>
        <p:sp>
          <p:nvSpPr>
            <p:cNvPr id="11" name="椭圆 6"/>
            <p:cNvSpPr>
              <a:spLocks noChangeArrowheads="1"/>
            </p:cNvSpPr>
            <p:nvPr/>
          </p:nvSpPr>
          <p:spPr bwMode="auto">
            <a:xfrm>
              <a:off x="1055687" y="750888"/>
              <a:ext cx="179388" cy="177800"/>
            </a:xfrm>
            <a:prstGeom prst="ellipse">
              <a:avLst/>
            </a:prstGeom>
            <a:grpFill/>
            <a:ln w="25400">
              <a:solidFill>
                <a:srgbClr val="FFFFFF"/>
              </a:solidFill>
              <a:bevel/>
              <a:headEnd/>
              <a:tailEnd/>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974">
                <a:solidFill>
                  <a:srgbClr val="FFFFFF"/>
                </a:solidFill>
                <a:latin typeface="Calibri" panose="020F0502020204030204" pitchFamily="34" charset="0"/>
                <a:sym typeface="Calibri" panose="020F0502020204030204" pitchFamily="34" charset="0"/>
              </a:endParaRPr>
            </a:p>
          </p:txBody>
        </p:sp>
        <p:sp>
          <p:nvSpPr>
            <p:cNvPr id="12" name="椭圆形标注 7"/>
            <p:cNvSpPr>
              <a:spLocks noChangeArrowheads="1"/>
            </p:cNvSpPr>
            <p:nvPr/>
          </p:nvSpPr>
          <p:spPr bwMode="auto">
            <a:xfrm flipH="1">
              <a:off x="527050" y="0"/>
              <a:ext cx="720725" cy="493713"/>
            </a:xfrm>
            <a:prstGeom prst="wedgeEllipseCallout">
              <a:avLst>
                <a:gd name="adj1" fmla="val -27065"/>
                <a:gd name="adj2" fmla="val 71625"/>
              </a:avLst>
            </a:prstGeom>
            <a:grpFill/>
            <a:ln>
              <a:noFill/>
            </a:ln>
            <a:extLst>
              <a:ext uri="{91240B29-F687-4F45-9708-019B960494DF}">
                <a14:hiddenLine xmlns:a14="http://schemas.microsoft.com/office/drawing/2010/main" w="25400">
                  <a:solidFill>
                    <a:srgbClr val="000000"/>
                  </a:solidFill>
                  <a:bevel/>
                  <a:headEnd/>
                  <a:tailEnd/>
                </a14:hiddenLine>
              </a:ext>
            </a:extLst>
          </p:spPr>
          <p:txBody>
            <a:bodyPr lIns="0" tIns="0" rIns="0" bIns="0"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799" b="1" dirty="0">
                  <a:solidFill>
                    <a:srgbClr val="FFFFFF"/>
                  </a:solidFill>
                  <a:latin typeface="Agency FB" panose="020B0503020202020204" pitchFamily="34" charset="0"/>
                  <a:ea typeface="微软雅黑" panose="020B0503020204020204" pitchFamily="34" charset="-122"/>
                  <a:sym typeface="Times New Roman" panose="02020603050405020304" pitchFamily="18" charset="0"/>
                </a:rPr>
                <a:t>01</a:t>
              </a:r>
              <a:endParaRPr lang="zh-CN" altLang="en-US" sz="1574" dirty="0"/>
            </a:p>
          </p:txBody>
        </p:sp>
        <p:sp>
          <p:nvSpPr>
            <p:cNvPr id="13" name="任意多边形 8"/>
            <p:cNvSpPr>
              <a:spLocks noChangeArrowheads="1"/>
            </p:cNvSpPr>
            <p:nvPr/>
          </p:nvSpPr>
          <p:spPr bwMode="auto">
            <a:xfrm>
              <a:off x="0" y="1006475"/>
              <a:ext cx="1774825" cy="2674592"/>
            </a:xfrm>
            <a:custGeom>
              <a:avLst/>
              <a:gdLst>
                <a:gd name="T0" fmla="*/ 1570696 w 1293018"/>
                <a:gd name="T1" fmla="*/ 0 h 2000700"/>
                <a:gd name="T2" fmla="*/ 1714058 w 1293018"/>
                <a:gd name="T3" fmla="*/ 247494 h 2000700"/>
                <a:gd name="T4" fmla="*/ 2189331 w 1293018"/>
                <a:gd name="T5" fmla="*/ 247494 h 2000700"/>
                <a:gd name="T6" fmla="*/ 2436164 w 1293018"/>
                <a:gd name="T7" fmla="*/ 494643 h 2000700"/>
                <a:gd name="T8" fmla="*/ 2436164 w 1293018"/>
                <a:gd name="T9" fmla="*/ 3527180 h 2000700"/>
                <a:gd name="T10" fmla="*/ 2189331 w 1293018"/>
                <a:gd name="T11" fmla="*/ 3774329 h 2000700"/>
                <a:gd name="T12" fmla="*/ 246833 w 1293018"/>
                <a:gd name="T13" fmla="*/ 3774329 h 2000700"/>
                <a:gd name="T14" fmla="*/ 0 w 1293018"/>
                <a:gd name="T15" fmla="*/ 3527180 h 2000700"/>
                <a:gd name="T16" fmla="*/ 0 w 1293018"/>
                <a:gd name="T17" fmla="*/ 494643 h 2000700"/>
                <a:gd name="T18" fmla="*/ 246833 w 1293018"/>
                <a:gd name="T19" fmla="*/ 247494 h 2000700"/>
                <a:gd name="T20" fmla="*/ 1427331 w 1293018"/>
                <a:gd name="T21" fmla="*/ 247494 h 20007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3018"/>
                <a:gd name="T34" fmla="*/ 0 h 2000700"/>
                <a:gd name="T35" fmla="*/ 1293018 w 1293018"/>
                <a:gd name="T36" fmla="*/ 2000700 h 20007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3018" h="2000700">
                  <a:moveTo>
                    <a:pt x="833662" y="0"/>
                  </a:moveTo>
                  <a:lnTo>
                    <a:pt x="909753" y="131192"/>
                  </a:lnTo>
                  <a:lnTo>
                    <a:pt x="1162009" y="131192"/>
                  </a:lnTo>
                  <a:cubicBezTo>
                    <a:pt x="1234363" y="131192"/>
                    <a:pt x="1293018" y="189847"/>
                    <a:pt x="1293018" y="262201"/>
                  </a:cubicBezTo>
                  <a:lnTo>
                    <a:pt x="1293018" y="1869691"/>
                  </a:lnTo>
                  <a:cubicBezTo>
                    <a:pt x="1293018" y="1942045"/>
                    <a:pt x="1234363" y="2000700"/>
                    <a:pt x="1162009" y="2000700"/>
                  </a:cubicBezTo>
                  <a:lnTo>
                    <a:pt x="131009" y="2000700"/>
                  </a:lnTo>
                  <a:cubicBezTo>
                    <a:pt x="58655" y="2000700"/>
                    <a:pt x="0" y="1942045"/>
                    <a:pt x="0" y="1869691"/>
                  </a:cubicBezTo>
                  <a:lnTo>
                    <a:pt x="0" y="262201"/>
                  </a:lnTo>
                  <a:cubicBezTo>
                    <a:pt x="0" y="189847"/>
                    <a:pt x="58655" y="131192"/>
                    <a:pt x="131009" y="131192"/>
                  </a:cubicBezTo>
                  <a:lnTo>
                    <a:pt x="757570" y="131192"/>
                  </a:lnTo>
                  <a:lnTo>
                    <a:pt x="833662" y="0"/>
                  </a:lnTo>
                  <a:close/>
                </a:path>
              </a:pathLst>
            </a:custGeom>
            <a:grpFill/>
            <a:ln w="3175">
              <a:solidFill>
                <a:schemeClr val="bg1"/>
              </a:solidFill>
              <a:bevel/>
              <a:headEnd/>
              <a:tailEnd/>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endParaRPr lang="en-US" altLang="zh-CN"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pPr>
              <a:endParaRPr lang="en-US" altLang="zh-CN"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pPr>
              <a:endParaRPr lang="en-US" altLang="zh-CN"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pPr>
              <a:r>
                <a:rPr lang="en-US" altLang="zh-CN"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Logistic</a:t>
              </a:r>
              <a:r>
                <a:rPr lang="zh-CN" altLang="en-US"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模型</a:t>
              </a:r>
            </a:p>
            <a:p>
              <a:pPr algn="ctr" eaLnBrk="1" hangingPunct="1">
                <a:lnSpc>
                  <a:spcPct val="150000"/>
                </a:lnSpc>
              </a:pPr>
              <a:r>
                <a:rPr lang="zh-CN" altLang="en-US"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①建立增长方程</a:t>
              </a:r>
              <a:endParaRPr lang="en-US" altLang="zh-CN"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pPr>
              <a:r>
                <a:rPr lang="zh-CN" altLang="en-US"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②数据拟合，求解参数</a:t>
              </a:r>
              <a:r>
                <a:rPr lang="en-US" altLang="zh-CN"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K , r</a:t>
              </a:r>
            </a:p>
            <a:p>
              <a:pPr algn="ctr" eaLnBrk="1" hangingPunct="1">
                <a:lnSpc>
                  <a:spcPct val="150000"/>
                </a:lnSpc>
              </a:pPr>
              <a:r>
                <a:rPr lang="en-US" altLang="zh-CN"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③</a:t>
              </a:r>
              <a:r>
                <a:rPr lang="zh-CN" altLang="en-US"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短期预测</a:t>
              </a:r>
              <a:r>
                <a:rPr lang="en-US" altLang="zh-CN"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2030</a:t>
              </a:r>
              <a:r>
                <a:rPr lang="zh-CN" altLang="en-US"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年的人口总数</a:t>
              </a:r>
              <a:endParaRPr lang="en-US" altLang="zh-CN"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pPr>
              <a:endParaRPr lang="en-US" altLang="zh-CN"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pPr>
              <a:endParaRPr lang="zh-CN" altLang="en-US" sz="1574" dirty="0"/>
            </a:p>
          </p:txBody>
        </p:sp>
      </p:grpSp>
      <p:grpSp>
        <p:nvGrpSpPr>
          <p:cNvPr id="14" name="组合 9"/>
          <p:cNvGrpSpPr>
            <a:grpSpLocks/>
          </p:cNvGrpSpPr>
          <p:nvPr/>
        </p:nvGrpSpPr>
        <p:grpSpPr bwMode="auto">
          <a:xfrm>
            <a:off x="2858483" y="1390424"/>
            <a:ext cx="1330426" cy="3038702"/>
            <a:chOff x="0" y="0"/>
            <a:chExt cx="1774825" cy="3754438"/>
          </a:xfrm>
          <a:solidFill>
            <a:srgbClr val="404585"/>
          </a:solidFill>
        </p:grpSpPr>
        <p:sp>
          <p:nvSpPr>
            <p:cNvPr id="15" name="椭圆 10"/>
            <p:cNvSpPr>
              <a:spLocks noChangeArrowheads="1"/>
            </p:cNvSpPr>
            <p:nvPr/>
          </p:nvSpPr>
          <p:spPr bwMode="auto">
            <a:xfrm>
              <a:off x="1011238" y="750888"/>
              <a:ext cx="179387" cy="177800"/>
            </a:xfrm>
            <a:prstGeom prst="ellipse">
              <a:avLst/>
            </a:prstGeom>
            <a:grpFill/>
            <a:ln w="25400">
              <a:solidFill>
                <a:srgbClr val="FFFFFF"/>
              </a:solidFill>
              <a:bevel/>
              <a:headEnd/>
              <a:tailEnd/>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974">
                <a:solidFill>
                  <a:srgbClr val="FFFFFF"/>
                </a:solidFill>
                <a:latin typeface="Calibri" panose="020F0502020204030204" pitchFamily="34" charset="0"/>
                <a:sym typeface="Calibri" panose="020F0502020204030204" pitchFamily="34" charset="0"/>
              </a:endParaRPr>
            </a:p>
          </p:txBody>
        </p:sp>
        <p:sp>
          <p:nvSpPr>
            <p:cNvPr id="16" name="椭圆形标注 11"/>
            <p:cNvSpPr>
              <a:spLocks noChangeArrowheads="1"/>
            </p:cNvSpPr>
            <p:nvPr/>
          </p:nvSpPr>
          <p:spPr bwMode="auto">
            <a:xfrm flipH="1">
              <a:off x="527050" y="0"/>
              <a:ext cx="720725" cy="493713"/>
            </a:xfrm>
            <a:prstGeom prst="wedgeEllipseCallout">
              <a:avLst>
                <a:gd name="adj1" fmla="val -27065"/>
                <a:gd name="adj2" fmla="val 71625"/>
              </a:avLst>
            </a:prstGeom>
            <a:grpFill/>
            <a:ln>
              <a:noFill/>
            </a:ln>
            <a:extLst>
              <a:ext uri="{91240B29-F687-4F45-9708-019B960494DF}">
                <a14:hiddenLine xmlns:a14="http://schemas.microsoft.com/office/drawing/2010/main" w="25400">
                  <a:solidFill>
                    <a:srgbClr val="000000"/>
                  </a:solidFill>
                  <a:bevel/>
                  <a:headEnd/>
                  <a:tailEnd/>
                </a14:hiddenLine>
              </a:ext>
            </a:extLst>
          </p:spPr>
          <p:txBody>
            <a:bodyPr lIns="0" tIns="0" rIns="0" bIns="0"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799" b="1">
                  <a:solidFill>
                    <a:srgbClr val="FFFFFF"/>
                  </a:solidFill>
                  <a:latin typeface="Agency FB" panose="020B0503020202020204" pitchFamily="34" charset="0"/>
                  <a:ea typeface="微软雅黑" panose="020B0503020204020204" pitchFamily="34" charset="-122"/>
                  <a:sym typeface="Times New Roman" panose="02020603050405020304" pitchFamily="18" charset="0"/>
                </a:rPr>
                <a:t>02</a:t>
              </a:r>
              <a:endParaRPr lang="zh-CN" altLang="en-US" sz="1574"/>
            </a:p>
          </p:txBody>
        </p:sp>
        <p:sp>
          <p:nvSpPr>
            <p:cNvPr id="17" name="任意多边形 12"/>
            <p:cNvSpPr>
              <a:spLocks noChangeArrowheads="1"/>
            </p:cNvSpPr>
            <p:nvPr/>
          </p:nvSpPr>
          <p:spPr bwMode="auto">
            <a:xfrm>
              <a:off x="0" y="929992"/>
              <a:ext cx="1774825" cy="2824446"/>
            </a:xfrm>
            <a:custGeom>
              <a:avLst/>
              <a:gdLst>
                <a:gd name="T0" fmla="*/ 1570696 w 1293018"/>
                <a:gd name="T1" fmla="*/ 0 h 2000700"/>
                <a:gd name="T2" fmla="*/ 1714058 w 1293018"/>
                <a:gd name="T3" fmla="*/ 247494 h 2000700"/>
                <a:gd name="T4" fmla="*/ 2189331 w 1293018"/>
                <a:gd name="T5" fmla="*/ 247494 h 2000700"/>
                <a:gd name="T6" fmla="*/ 2436164 w 1293018"/>
                <a:gd name="T7" fmla="*/ 494643 h 2000700"/>
                <a:gd name="T8" fmla="*/ 2436164 w 1293018"/>
                <a:gd name="T9" fmla="*/ 3527180 h 2000700"/>
                <a:gd name="T10" fmla="*/ 2189331 w 1293018"/>
                <a:gd name="T11" fmla="*/ 3774329 h 2000700"/>
                <a:gd name="T12" fmla="*/ 246833 w 1293018"/>
                <a:gd name="T13" fmla="*/ 3774329 h 2000700"/>
                <a:gd name="T14" fmla="*/ 0 w 1293018"/>
                <a:gd name="T15" fmla="*/ 3527180 h 2000700"/>
                <a:gd name="T16" fmla="*/ 0 w 1293018"/>
                <a:gd name="T17" fmla="*/ 494643 h 2000700"/>
                <a:gd name="T18" fmla="*/ 246833 w 1293018"/>
                <a:gd name="T19" fmla="*/ 247494 h 2000700"/>
                <a:gd name="T20" fmla="*/ 1427331 w 1293018"/>
                <a:gd name="T21" fmla="*/ 247494 h 20007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3018"/>
                <a:gd name="T34" fmla="*/ 0 h 2000700"/>
                <a:gd name="T35" fmla="*/ 1293018 w 1293018"/>
                <a:gd name="T36" fmla="*/ 2000700 h 20007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3018" h="2000700">
                  <a:moveTo>
                    <a:pt x="833662" y="0"/>
                  </a:moveTo>
                  <a:lnTo>
                    <a:pt x="909753" y="131192"/>
                  </a:lnTo>
                  <a:lnTo>
                    <a:pt x="1162009" y="131192"/>
                  </a:lnTo>
                  <a:cubicBezTo>
                    <a:pt x="1234363" y="131192"/>
                    <a:pt x="1293018" y="189847"/>
                    <a:pt x="1293018" y="262201"/>
                  </a:cubicBezTo>
                  <a:lnTo>
                    <a:pt x="1293018" y="1869691"/>
                  </a:lnTo>
                  <a:cubicBezTo>
                    <a:pt x="1293018" y="1942045"/>
                    <a:pt x="1234363" y="2000700"/>
                    <a:pt x="1162009" y="2000700"/>
                  </a:cubicBezTo>
                  <a:lnTo>
                    <a:pt x="131009" y="2000700"/>
                  </a:lnTo>
                  <a:cubicBezTo>
                    <a:pt x="58655" y="2000700"/>
                    <a:pt x="0" y="1942045"/>
                    <a:pt x="0" y="1869691"/>
                  </a:cubicBezTo>
                  <a:lnTo>
                    <a:pt x="0" y="262201"/>
                  </a:lnTo>
                  <a:cubicBezTo>
                    <a:pt x="0" y="189847"/>
                    <a:pt x="58655" y="131192"/>
                    <a:pt x="131009" y="131192"/>
                  </a:cubicBezTo>
                  <a:lnTo>
                    <a:pt x="757570" y="131192"/>
                  </a:lnTo>
                  <a:lnTo>
                    <a:pt x="833662" y="0"/>
                  </a:lnTo>
                  <a:close/>
                </a:path>
              </a:pathLst>
            </a:custGeom>
            <a:grpFill/>
            <a:ln w="3175">
              <a:solidFill>
                <a:schemeClr val="bg1"/>
              </a:solidFill>
              <a:bevel/>
              <a:headEnd/>
              <a:tailEnd/>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en-US" altLang="zh-CN"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GM(1.1)</a:t>
              </a:r>
              <a:r>
                <a:rPr lang="zh-CN" altLang="en-US"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模型</a:t>
              </a:r>
            </a:p>
            <a:p>
              <a:pPr algn="ctr" eaLnBrk="1" hangingPunct="1">
                <a:lnSpc>
                  <a:spcPct val="150000"/>
                </a:lnSpc>
              </a:pPr>
              <a:r>
                <a:rPr lang="zh-CN" altLang="en-US"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①关于</a:t>
              </a:r>
              <a:r>
                <a:rPr lang="en-US" altLang="zh-CN"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a:t>
              </a:r>
              <a:r>
                <a:rPr lang="zh-CN" altLang="en-US"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的白化一阶一元微分方程</a:t>
              </a:r>
            </a:p>
            <a:p>
              <a:pPr algn="ctr" eaLnBrk="1" hangingPunct="1">
                <a:lnSpc>
                  <a:spcPct val="150000"/>
                </a:lnSpc>
              </a:pPr>
              <a:r>
                <a:rPr lang="zh-CN" altLang="en-US"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②最小二乘求解</a:t>
              </a:r>
              <a:r>
                <a:rPr lang="en-US" altLang="zh-CN"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 , </a:t>
              </a:r>
              <a:r>
                <a:rPr lang="en-US" altLang="en-US"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µ,</a:t>
              </a:r>
              <a:r>
                <a:rPr lang="zh-CN" altLang="en-US"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求得离散解</a:t>
              </a:r>
              <a:endParaRPr lang="en-US" altLang="zh-CN"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pPr>
              <a:r>
                <a:rPr lang="zh-CN" altLang="zh-CN"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③</a:t>
              </a:r>
              <a:r>
                <a:rPr lang="zh-CN" altLang="en-US"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中长期预测</a:t>
              </a:r>
            </a:p>
          </p:txBody>
        </p:sp>
      </p:grpSp>
      <p:grpSp>
        <p:nvGrpSpPr>
          <p:cNvPr id="18" name="组合 13"/>
          <p:cNvGrpSpPr>
            <a:grpSpLocks/>
          </p:cNvGrpSpPr>
          <p:nvPr/>
        </p:nvGrpSpPr>
        <p:grpSpPr bwMode="auto">
          <a:xfrm>
            <a:off x="4455470" y="1390423"/>
            <a:ext cx="1331616" cy="3224440"/>
            <a:chOff x="0" y="0"/>
            <a:chExt cx="1776413" cy="3856979"/>
          </a:xfrm>
          <a:solidFill>
            <a:srgbClr val="404585"/>
          </a:solidFill>
        </p:grpSpPr>
        <p:sp>
          <p:nvSpPr>
            <p:cNvPr id="19" name="椭圆 14"/>
            <p:cNvSpPr>
              <a:spLocks noChangeArrowheads="1"/>
            </p:cNvSpPr>
            <p:nvPr/>
          </p:nvSpPr>
          <p:spPr bwMode="auto">
            <a:xfrm>
              <a:off x="1008063" y="750888"/>
              <a:ext cx="179387" cy="177800"/>
            </a:xfrm>
            <a:prstGeom prst="ellipse">
              <a:avLst/>
            </a:prstGeom>
            <a:grpFill/>
            <a:ln w="25400">
              <a:solidFill>
                <a:srgbClr val="FFFFFF"/>
              </a:solidFill>
              <a:bevel/>
              <a:headEnd/>
              <a:tailEnd/>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974">
                <a:solidFill>
                  <a:srgbClr val="FFFFFF"/>
                </a:solidFill>
                <a:latin typeface="Calibri" panose="020F0502020204030204" pitchFamily="34" charset="0"/>
                <a:sym typeface="Calibri" panose="020F0502020204030204" pitchFamily="34" charset="0"/>
              </a:endParaRPr>
            </a:p>
          </p:txBody>
        </p:sp>
        <p:sp>
          <p:nvSpPr>
            <p:cNvPr id="20" name="椭圆形标注 15"/>
            <p:cNvSpPr>
              <a:spLocks noChangeArrowheads="1"/>
            </p:cNvSpPr>
            <p:nvPr/>
          </p:nvSpPr>
          <p:spPr bwMode="auto">
            <a:xfrm flipH="1">
              <a:off x="528638" y="0"/>
              <a:ext cx="719137" cy="493713"/>
            </a:xfrm>
            <a:prstGeom prst="wedgeEllipseCallout">
              <a:avLst>
                <a:gd name="adj1" fmla="val -27065"/>
                <a:gd name="adj2" fmla="val 71625"/>
              </a:avLst>
            </a:prstGeom>
            <a:grpFill/>
            <a:ln>
              <a:noFill/>
            </a:ln>
            <a:extLst>
              <a:ext uri="{91240B29-F687-4F45-9708-019B960494DF}">
                <a14:hiddenLine xmlns:a14="http://schemas.microsoft.com/office/drawing/2010/main" w="25400">
                  <a:solidFill>
                    <a:srgbClr val="000000"/>
                  </a:solidFill>
                  <a:bevel/>
                  <a:headEnd/>
                  <a:tailEnd/>
                </a14:hiddenLine>
              </a:ext>
            </a:extLst>
          </p:spPr>
          <p:txBody>
            <a:bodyPr lIns="0" tIns="0" rIns="0" bIns="0"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799" b="1">
                  <a:solidFill>
                    <a:srgbClr val="FFFFFF"/>
                  </a:solidFill>
                  <a:latin typeface="Agency FB" panose="020B0503020202020204" pitchFamily="34" charset="0"/>
                  <a:ea typeface="微软雅黑" panose="020B0503020204020204" pitchFamily="34" charset="-122"/>
                  <a:sym typeface="Times New Roman" panose="02020603050405020304" pitchFamily="18" charset="0"/>
                </a:rPr>
                <a:t>03</a:t>
              </a:r>
              <a:endParaRPr lang="zh-CN" altLang="en-US" sz="1574"/>
            </a:p>
          </p:txBody>
        </p:sp>
        <p:sp>
          <p:nvSpPr>
            <p:cNvPr id="21" name="任意多边形 16"/>
            <p:cNvSpPr>
              <a:spLocks noChangeArrowheads="1"/>
            </p:cNvSpPr>
            <p:nvPr/>
          </p:nvSpPr>
          <p:spPr bwMode="auto">
            <a:xfrm>
              <a:off x="0" y="883271"/>
              <a:ext cx="1776413" cy="2973708"/>
            </a:xfrm>
            <a:custGeom>
              <a:avLst/>
              <a:gdLst>
                <a:gd name="T0" fmla="*/ 1573508 w 1293018"/>
                <a:gd name="T1" fmla="*/ 0 h 2000700"/>
                <a:gd name="T2" fmla="*/ 1717126 w 1293018"/>
                <a:gd name="T3" fmla="*/ 247494 h 2000700"/>
                <a:gd name="T4" fmla="*/ 2193250 w 1293018"/>
                <a:gd name="T5" fmla="*/ 247494 h 2000700"/>
                <a:gd name="T6" fmla="*/ 2440525 w 1293018"/>
                <a:gd name="T7" fmla="*/ 494643 h 2000700"/>
                <a:gd name="T8" fmla="*/ 2440525 w 1293018"/>
                <a:gd name="T9" fmla="*/ 3527180 h 2000700"/>
                <a:gd name="T10" fmla="*/ 2193250 w 1293018"/>
                <a:gd name="T11" fmla="*/ 3774329 h 2000700"/>
                <a:gd name="T12" fmla="*/ 247275 w 1293018"/>
                <a:gd name="T13" fmla="*/ 3774329 h 2000700"/>
                <a:gd name="T14" fmla="*/ 0 w 1293018"/>
                <a:gd name="T15" fmla="*/ 3527180 h 2000700"/>
                <a:gd name="T16" fmla="*/ 0 w 1293018"/>
                <a:gd name="T17" fmla="*/ 494643 h 2000700"/>
                <a:gd name="T18" fmla="*/ 247275 w 1293018"/>
                <a:gd name="T19" fmla="*/ 247494 h 2000700"/>
                <a:gd name="T20" fmla="*/ 1429887 w 1293018"/>
                <a:gd name="T21" fmla="*/ 247494 h 20007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3018"/>
                <a:gd name="T34" fmla="*/ 0 h 2000700"/>
                <a:gd name="T35" fmla="*/ 1293018 w 1293018"/>
                <a:gd name="T36" fmla="*/ 2000700 h 20007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3018" h="2000700">
                  <a:moveTo>
                    <a:pt x="833662" y="0"/>
                  </a:moveTo>
                  <a:lnTo>
                    <a:pt x="909753" y="131192"/>
                  </a:lnTo>
                  <a:lnTo>
                    <a:pt x="1162009" y="131192"/>
                  </a:lnTo>
                  <a:cubicBezTo>
                    <a:pt x="1234363" y="131192"/>
                    <a:pt x="1293018" y="189847"/>
                    <a:pt x="1293018" y="262201"/>
                  </a:cubicBezTo>
                  <a:lnTo>
                    <a:pt x="1293018" y="1869691"/>
                  </a:lnTo>
                  <a:cubicBezTo>
                    <a:pt x="1293018" y="1942045"/>
                    <a:pt x="1234363" y="2000700"/>
                    <a:pt x="1162009" y="2000700"/>
                  </a:cubicBezTo>
                  <a:lnTo>
                    <a:pt x="131009" y="2000700"/>
                  </a:lnTo>
                  <a:cubicBezTo>
                    <a:pt x="58655" y="2000700"/>
                    <a:pt x="0" y="1942045"/>
                    <a:pt x="0" y="1869691"/>
                  </a:cubicBezTo>
                  <a:lnTo>
                    <a:pt x="0" y="262201"/>
                  </a:lnTo>
                  <a:cubicBezTo>
                    <a:pt x="0" y="189847"/>
                    <a:pt x="58655" y="131192"/>
                    <a:pt x="131009" y="131192"/>
                  </a:cubicBezTo>
                  <a:lnTo>
                    <a:pt x="757570" y="131192"/>
                  </a:lnTo>
                  <a:lnTo>
                    <a:pt x="833662" y="0"/>
                  </a:lnTo>
                  <a:close/>
                </a:path>
              </a:pathLst>
            </a:custGeom>
            <a:grpFill/>
            <a:ln w="3175">
              <a:solidFill>
                <a:schemeClr val="bg1"/>
              </a:solidFill>
              <a:bevel/>
              <a:headEnd/>
              <a:tailEnd/>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endParaRPr lang="en-US" altLang="zh-CN"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pPr>
              <a:r>
                <a:rPr lang="zh-CN" altLang="en-US"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①根据不同年龄组的出生率和死亡率建立全面二孩政策下人口增长模型。考虑出生率变化。</a:t>
              </a:r>
              <a:endParaRPr lang="en-US" altLang="zh-CN"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pPr>
              <a:r>
                <a:rPr lang="zh-CN" altLang="zh-CN"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②</a:t>
              </a:r>
              <a:r>
                <a:rPr lang="zh-CN" altLang="en-US"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预测</a:t>
              </a:r>
              <a:r>
                <a:rPr lang="en-US" altLang="zh-CN"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2050</a:t>
              </a:r>
              <a:r>
                <a:rPr lang="zh-CN" altLang="en-US"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年人口总数。</a:t>
              </a:r>
              <a:endParaRPr lang="zh-CN" altLang="en-US" sz="1574" dirty="0"/>
            </a:p>
          </p:txBody>
        </p:sp>
      </p:grpSp>
      <p:grpSp>
        <p:nvGrpSpPr>
          <p:cNvPr id="22" name="组合 17"/>
          <p:cNvGrpSpPr>
            <a:grpSpLocks/>
          </p:cNvGrpSpPr>
          <p:nvPr/>
        </p:nvGrpSpPr>
        <p:grpSpPr bwMode="auto">
          <a:xfrm>
            <a:off x="6025071" y="1361848"/>
            <a:ext cx="1566576" cy="3244685"/>
            <a:chOff x="-1" y="0"/>
            <a:chExt cx="2089855" cy="3920797"/>
          </a:xfrm>
          <a:solidFill>
            <a:srgbClr val="404585"/>
          </a:solidFill>
        </p:grpSpPr>
        <p:sp>
          <p:nvSpPr>
            <p:cNvPr id="23" name="椭圆 18"/>
            <p:cNvSpPr>
              <a:spLocks noChangeArrowheads="1"/>
            </p:cNvSpPr>
            <p:nvPr/>
          </p:nvSpPr>
          <p:spPr bwMode="auto">
            <a:xfrm>
              <a:off x="1006475" y="750888"/>
              <a:ext cx="179387" cy="177800"/>
            </a:xfrm>
            <a:prstGeom prst="ellipse">
              <a:avLst/>
            </a:prstGeom>
            <a:grpFill/>
            <a:ln w="25400">
              <a:solidFill>
                <a:srgbClr val="FFFFFF"/>
              </a:solidFill>
              <a:bevel/>
              <a:headEnd/>
              <a:tailEnd/>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974">
                <a:solidFill>
                  <a:srgbClr val="FFFFFF"/>
                </a:solidFill>
                <a:latin typeface="Calibri" panose="020F0502020204030204" pitchFamily="34" charset="0"/>
                <a:sym typeface="Calibri" panose="020F0502020204030204" pitchFamily="34" charset="0"/>
              </a:endParaRPr>
            </a:p>
          </p:txBody>
        </p:sp>
        <p:sp>
          <p:nvSpPr>
            <p:cNvPr id="24" name="椭圆形标注 19"/>
            <p:cNvSpPr>
              <a:spLocks noChangeArrowheads="1"/>
            </p:cNvSpPr>
            <p:nvPr/>
          </p:nvSpPr>
          <p:spPr bwMode="auto">
            <a:xfrm flipH="1">
              <a:off x="533400" y="0"/>
              <a:ext cx="720725" cy="493713"/>
            </a:xfrm>
            <a:prstGeom prst="wedgeEllipseCallout">
              <a:avLst>
                <a:gd name="adj1" fmla="val -27065"/>
                <a:gd name="adj2" fmla="val 71625"/>
              </a:avLst>
            </a:prstGeom>
            <a:grpFill/>
            <a:ln>
              <a:noFill/>
            </a:ln>
            <a:extLst>
              <a:ext uri="{91240B29-F687-4F45-9708-019B960494DF}">
                <a14:hiddenLine xmlns:a14="http://schemas.microsoft.com/office/drawing/2010/main" w="25400">
                  <a:solidFill>
                    <a:srgbClr val="000000"/>
                  </a:solidFill>
                  <a:bevel/>
                  <a:headEnd/>
                  <a:tailEnd/>
                </a14:hiddenLine>
              </a:ext>
            </a:extLst>
          </p:spPr>
          <p:txBody>
            <a:bodyPr lIns="0" tIns="0" rIns="0" bIns="0"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799" b="1" dirty="0">
                  <a:solidFill>
                    <a:srgbClr val="FFFFFF"/>
                  </a:solidFill>
                  <a:latin typeface="Agency FB" panose="020B0503020202020204" pitchFamily="34" charset="0"/>
                  <a:ea typeface="微软雅黑" panose="020B0503020204020204" pitchFamily="34" charset="-122"/>
                  <a:sym typeface="Times New Roman" panose="02020603050405020304" pitchFamily="18" charset="0"/>
                </a:rPr>
                <a:t>04</a:t>
              </a:r>
              <a:endParaRPr lang="zh-CN" altLang="en-US" sz="1574" dirty="0"/>
            </a:p>
          </p:txBody>
        </p:sp>
        <p:sp>
          <p:nvSpPr>
            <p:cNvPr id="25" name="任意多边形 20"/>
            <p:cNvSpPr>
              <a:spLocks noChangeArrowheads="1"/>
            </p:cNvSpPr>
            <p:nvPr/>
          </p:nvSpPr>
          <p:spPr bwMode="auto">
            <a:xfrm>
              <a:off x="-1" y="876424"/>
              <a:ext cx="2089855" cy="3044373"/>
            </a:xfrm>
            <a:custGeom>
              <a:avLst/>
              <a:gdLst>
                <a:gd name="T0" fmla="*/ 1570696 w 1293018"/>
                <a:gd name="T1" fmla="*/ 0 h 2000700"/>
                <a:gd name="T2" fmla="*/ 1714058 w 1293018"/>
                <a:gd name="T3" fmla="*/ 247494 h 2000700"/>
                <a:gd name="T4" fmla="*/ 2189331 w 1293018"/>
                <a:gd name="T5" fmla="*/ 247494 h 2000700"/>
                <a:gd name="T6" fmla="*/ 2436164 w 1293018"/>
                <a:gd name="T7" fmla="*/ 494643 h 2000700"/>
                <a:gd name="T8" fmla="*/ 2436164 w 1293018"/>
                <a:gd name="T9" fmla="*/ 3527180 h 2000700"/>
                <a:gd name="T10" fmla="*/ 2189331 w 1293018"/>
                <a:gd name="T11" fmla="*/ 3774329 h 2000700"/>
                <a:gd name="T12" fmla="*/ 246833 w 1293018"/>
                <a:gd name="T13" fmla="*/ 3774329 h 2000700"/>
                <a:gd name="T14" fmla="*/ 0 w 1293018"/>
                <a:gd name="T15" fmla="*/ 3527180 h 2000700"/>
                <a:gd name="T16" fmla="*/ 0 w 1293018"/>
                <a:gd name="T17" fmla="*/ 494643 h 2000700"/>
                <a:gd name="T18" fmla="*/ 246833 w 1293018"/>
                <a:gd name="T19" fmla="*/ 247494 h 2000700"/>
                <a:gd name="T20" fmla="*/ 1427331 w 1293018"/>
                <a:gd name="T21" fmla="*/ 247494 h 20007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3018"/>
                <a:gd name="T34" fmla="*/ 0 h 2000700"/>
                <a:gd name="T35" fmla="*/ 1293018 w 1293018"/>
                <a:gd name="T36" fmla="*/ 2000700 h 20007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3018" h="2000700">
                  <a:moveTo>
                    <a:pt x="833662" y="0"/>
                  </a:moveTo>
                  <a:lnTo>
                    <a:pt x="909753" y="131192"/>
                  </a:lnTo>
                  <a:lnTo>
                    <a:pt x="1162009" y="131192"/>
                  </a:lnTo>
                  <a:cubicBezTo>
                    <a:pt x="1234363" y="131192"/>
                    <a:pt x="1293018" y="189847"/>
                    <a:pt x="1293018" y="262201"/>
                  </a:cubicBezTo>
                  <a:lnTo>
                    <a:pt x="1293018" y="1869691"/>
                  </a:lnTo>
                  <a:cubicBezTo>
                    <a:pt x="1293018" y="1942045"/>
                    <a:pt x="1234363" y="2000700"/>
                    <a:pt x="1162009" y="2000700"/>
                  </a:cubicBezTo>
                  <a:lnTo>
                    <a:pt x="131009" y="2000700"/>
                  </a:lnTo>
                  <a:cubicBezTo>
                    <a:pt x="58655" y="2000700"/>
                    <a:pt x="0" y="1942045"/>
                    <a:pt x="0" y="1869691"/>
                  </a:cubicBezTo>
                  <a:lnTo>
                    <a:pt x="0" y="262201"/>
                  </a:lnTo>
                  <a:cubicBezTo>
                    <a:pt x="0" y="189847"/>
                    <a:pt x="58655" y="131192"/>
                    <a:pt x="131009" y="131192"/>
                  </a:cubicBezTo>
                  <a:lnTo>
                    <a:pt x="757570" y="131192"/>
                  </a:lnTo>
                  <a:lnTo>
                    <a:pt x="833662" y="0"/>
                  </a:lnTo>
                  <a:close/>
                </a:path>
              </a:pathLst>
            </a:custGeom>
            <a:grpFill/>
            <a:ln w="3175">
              <a:solidFill>
                <a:schemeClr val="bg1"/>
              </a:solidFill>
              <a:bevel/>
              <a:headEnd/>
              <a:tailEnd/>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①建立各胎次标准化生育模式。</a:t>
              </a:r>
              <a:endParaRPr lang="en-US" altLang="zh-CN"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pPr>
              <a:r>
                <a:rPr lang="zh-CN" altLang="en-US"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②根据六普胎次比预测各政策下城市、乡镇胎次生育率。</a:t>
              </a:r>
              <a:endParaRPr lang="en-US" altLang="zh-CN"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pPr>
              <a:r>
                <a:rPr lang="zh-CN" altLang="en-US" sz="119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③预测人口数量，变动趋势，抚养比。</a:t>
              </a:r>
            </a:p>
          </p:txBody>
        </p:sp>
      </p:grpSp>
    </p:spTree>
    <p:extLst>
      <p:ext uri="{BB962C8B-B14F-4D97-AF65-F5344CB8AC3E}">
        <p14:creationId xmlns:p14="http://schemas.microsoft.com/office/powerpoint/2010/main" val="27469645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ppt_x</p:attrName>
                                        </p:attrNameLst>
                                      </p:cBhvr>
                                      <p:tavLst>
                                        <p:tav tm="0">
                                          <p:val>
                                            <p:strVal val="0-#ppt_w/2"/>
                                          </p:val>
                                        </p:tav>
                                        <p:tav tm="100000">
                                          <p:val>
                                            <p:strVal val="#ppt_x"/>
                                          </p:val>
                                        </p:tav>
                                      </p:tavLst>
                                    </p:anim>
                                    <p:anim calcmode="lin" valueType="num">
                                      <p:cBhvr>
                                        <p:cTn id="1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1000" fill="hold"/>
                                        <p:tgtEl>
                                          <p:spTgt spid="10"/>
                                        </p:tgtEl>
                                        <p:attrNameLst>
                                          <p:attrName>ppt_x</p:attrName>
                                        </p:attrNameLst>
                                      </p:cBhvr>
                                      <p:tavLst>
                                        <p:tav tm="0">
                                          <p:val>
                                            <p:strVal val="0-#ppt_w/2"/>
                                          </p:val>
                                        </p:tav>
                                        <p:tav tm="100000">
                                          <p:val>
                                            <p:strVal val="#ppt_x"/>
                                          </p:val>
                                        </p:tav>
                                      </p:tavLst>
                                    </p:anim>
                                    <p:anim calcmode="lin" valueType="num">
                                      <p:cBhvr>
                                        <p:cTn id="19" dur="1000" fill="hold"/>
                                        <p:tgtEl>
                                          <p:spTgt spid="10"/>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1000" fill="hold"/>
                                        <p:tgtEl>
                                          <p:spTgt spid="14"/>
                                        </p:tgtEl>
                                        <p:attrNameLst>
                                          <p:attrName>ppt_x</p:attrName>
                                        </p:attrNameLst>
                                      </p:cBhvr>
                                      <p:tavLst>
                                        <p:tav tm="0">
                                          <p:val>
                                            <p:strVal val="0-#ppt_w/2"/>
                                          </p:val>
                                        </p:tav>
                                        <p:tav tm="100000">
                                          <p:val>
                                            <p:strVal val="#ppt_x"/>
                                          </p:val>
                                        </p:tav>
                                      </p:tavLst>
                                    </p:anim>
                                    <p:anim calcmode="lin" valueType="num">
                                      <p:cBhvr>
                                        <p:cTn id="24" dur="1000" fill="hold"/>
                                        <p:tgtEl>
                                          <p:spTgt spid="14"/>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1000" fill="hold"/>
                                        <p:tgtEl>
                                          <p:spTgt spid="18"/>
                                        </p:tgtEl>
                                        <p:attrNameLst>
                                          <p:attrName>ppt_x</p:attrName>
                                        </p:attrNameLst>
                                      </p:cBhvr>
                                      <p:tavLst>
                                        <p:tav tm="0">
                                          <p:val>
                                            <p:strVal val="0-#ppt_w/2"/>
                                          </p:val>
                                        </p:tav>
                                        <p:tav tm="100000">
                                          <p:val>
                                            <p:strVal val="#ppt_x"/>
                                          </p:val>
                                        </p:tav>
                                      </p:tavLst>
                                    </p:anim>
                                    <p:anim calcmode="lin" valueType="num">
                                      <p:cBhvr>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8"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1000" fill="hold"/>
                                        <p:tgtEl>
                                          <p:spTgt spid="22"/>
                                        </p:tgtEl>
                                        <p:attrNameLst>
                                          <p:attrName>ppt_x</p:attrName>
                                        </p:attrNameLst>
                                      </p:cBhvr>
                                      <p:tavLst>
                                        <p:tav tm="0">
                                          <p:val>
                                            <p:strVal val="0-#ppt_w/2"/>
                                          </p:val>
                                        </p:tav>
                                        <p:tav tm="100000">
                                          <p:val>
                                            <p:strVal val="#ppt_x"/>
                                          </p:val>
                                        </p:tav>
                                      </p:tavLst>
                                    </p:anim>
                                    <p:anim calcmode="lin" valueType="num">
                                      <p:cBhvr>
                                        <p:cTn id="34"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3263603" y="3757612"/>
            <a:ext cx="1987302" cy="1385888"/>
            <a:chOff x="6218370" y="4838701"/>
            <a:chExt cx="2895588" cy="2019300"/>
          </a:xfrm>
        </p:grpSpPr>
        <p:sp>
          <p:nvSpPr>
            <p:cNvPr id="5" name="等腰三角形 4"/>
            <p:cNvSpPr/>
            <p:nvPr/>
          </p:nvSpPr>
          <p:spPr>
            <a:xfrm>
              <a:off x="6793667" y="4838701"/>
              <a:ext cx="2320291" cy="2000252"/>
            </a:xfrm>
            <a:prstGeom prst="triangle">
              <a:avLst/>
            </a:prstGeom>
            <a:solidFill>
              <a:srgbClr val="F0CDE4"/>
            </a:solidFill>
            <a:ln w="3810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 name="等腰三角形 5"/>
            <p:cNvSpPr/>
            <p:nvPr/>
          </p:nvSpPr>
          <p:spPr>
            <a:xfrm>
              <a:off x="6218370" y="5067301"/>
              <a:ext cx="2077208" cy="1790700"/>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
        <p:nvSpPr>
          <p:cNvPr id="7" name="等腰三角形 6"/>
          <p:cNvSpPr/>
          <p:nvPr/>
        </p:nvSpPr>
        <p:spPr>
          <a:xfrm>
            <a:off x="7326421" y="4084529"/>
            <a:ext cx="1210426" cy="1043473"/>
          </a:xfrm>
          <a:prstGeom prst="triangle">
            <a:avLst/>
          </a:prstGeom>
          <a:noFill/>
          <a:ln w="1905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8" name="文本框 7"/>
          <p:cNvSpPr txBox="1"/>
          <p:nvPr/>
        </p:nvSpPr>
        <p:spPr>
          <a:xfrm>
            <a:off x="3612227" y="1890553"/>
            <a:ext cx="3842782" cy="761747"/>
          </a:xfrm>
          <a:prstGeom prst="rect">
            <a:avLst/>
          </a:prstGeom>
          <a:noFill/>
        </p:spPr>
        <p:txBody>
          <a:bodyPr wrap="square" rtlCol="0">
            <a:spAutoFit/>
          </a:bodyPr>
          <a:lstStyle/>
          <a:p>
            <a:pPr lvl="0" algn="dist"/>
            <a:r>
              <a:rPr lang="zh-CN" altLang="en-US" sz="4350" dirty="0">
                <a:solidFill>
                  <a:srgbClr val="404585"/>
                </a:solidFill>
                <a:latin typeface="方正兰亭粗黑简体" panose="02000000000000000000" pitchFamily="2" charset="-122"/>
                <a:ea typeface="方正兰亭粗黑简体" panose="02000000000000000000" pitchFamily="2" charset="-122"/>
              </a:rPr>
              <a:t>模型求解</a:t>
            </a: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rcRect l="35787" b="71068"/>
          <a:stretch>
            <a:fillRect/>
          </a:stretch>
        </p:blipFill>
        <p:spPr>
          <a:xfrm>
            <a:off x="1" y="1785937"/>
            <a:ext cx="5071304" cy="3357563"/>
          </a:xfrm>
          <a:custGeom>
            <a:avLst/>
            <a:gdLst>
              <a:gd name="connsiteX0" fmla="*/ 0 w 7365980"/>
              <a:gd name="connsiteY0" fmla="*/ 0 h 4876800"/>
              <a:gd name="connsiteX1" fmla="*/ 7365980 w 7365980"/>
              <a:gd name="connsiteY1" fmla="*/ 0 h 4876800"/>
              <a:gd name="connsiteX2" fmla="*/ 7365980 w 7365980"/>
              <a:gd name="connsiteY2" fmla="*/ 4876800 h 4876800"/>
              <a:gd name="connsiteX3" fmla="*/ 0 w 7365980"/>
              <a:gd name="connsiteY3" fmla="*/ 4876800 h 4876800"/>
              <a:gd name="connsiteX4" fmla="*/ 0 w 736598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5980" h="4876800">
                <a:moveTo>
                  <a:pt x="0" y="0"/>
                </a:moveTo>
                <a:lnTo>
                  <a:pt x="7365980" y="0"/>
                </a:lnTo>
                <a:lnTo>
                  <a:pt x="7365980" y="4876800"/>
                </a:lnTo>
                <a:lnTo>
                  <a:pt x="0" y="4876800"/>
                </a:lnTo>
                <a:lnTo>
                  <a:pt x="0" y="0"/>
                </a:lnTo>
                <a:close/>
              </a:path>
            </a:pathLst>
          </a:custGeom>
        </p:spPr>
      </p:pic>
      <p:sp>
        <p:nvSpPr>
          <p:cNvPr id="10" name="任意多边形 9"/>
          <p:cNvSpPr/>
          <p:nvPr/>
        </p:nvSpPr>
        <p:spPr>
          <a:xfrm>
            <a:off x="1843087" y="1357312"/>
            <a:ext cx="1678388" cy="1900238"/>
          </a:xfrm>
          <a:custGeom>
            <a:avLst/>
            <a:gdLst>
              <a:gd name="connsiteX0" fmla="*/ 0 w 2237850"/>
              <a:gd name="connsiteY0" fmla="*/ 0 h 2533650"/>
              <a:gd name="connsiteX1" fmla="*/ 2237850 w 2237850"/>
              <a:gd name="connsiteY1" fmla="*/ 0 h 2533650"/>
              <a:gd name="connsiteX2" fmla="*/ 2237850 w 2237850"/>
              <a:gd name="connsiteY2" fmla="*/ 666749 h 2533650"/>
              <a:gd name="connsiteX3" fmla="*/ 2148627 w 2237850"/>
              <a:gd name="connsiteY3" fmla="*/ 666749 h 2533650"/>
              <a:gd name="connsiteX4" fmla="*/ 2148627 w 2237850"/>
              <a:gd name="connsiteY4" fmla="*/ 89223 h 2533650"/>
              <a:gd name="connsiteX5" fmla="*/ 89223 w 2237850"/>
              <a:gd name="connsiteY5" fmla="*/ 89223 h 2533650"/>
              <a:gd name="connsiteX6" fmla="*/ 89223 w 2237850"/>
              <a:gd name="connsiteY6" fmla="*/ 2444427 h 2533650"/>
              <a:gd name="connsiteX7" fmla="*/ 2148627 w 2237850"/>
              <a:gd name="connsiteY7" fmla="*/ 2444427 h 2533650"/>
              <a:gd name="connsiteX8" fmla="*/ 2148627 w 2237850"/>
              <a:gd name="connsiteY8" fmla="*/ 1981136 h 2533650"/>
              <a:gd name="connsiteX9" fmla="*/ 2237850 w 2237850"/>
              <a:gd name="connsiteY9" fmla="*/ 1981136 h 2533650"/>
              <a:gd name="connsiteX10" fmla="*/ 2237850 w 2237850"/>
              <a:gd name="connsiteY10" fmla="*/ 2533650 h 2533650"/>
              <a:gd name="connsiteX11" fmla="*/ 0 w 2237850"/>
              <a:gd name="connsiteY11" fmla="*/ 2533650 h 2533650"/>
              <a:gd name="connsiteX12" fmla="*/ 0 w 2237850"/>
              <a:gd name="connsiteY12" fmla="*/ 0 h 25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850" h="2533650">
                <a:moveTo>
                  <a:pt x="0" y="0"/>
                </a:moveTo>
                <a:lnTo>
                  <a:pt x="2237850" y="0"/>
                </a:lnTo>
                <a:lnTo>
                  <a:pt x="2237850" y="666749"/>
                </a:lnTo>
                <a:lnTo>
                  <a:pt x="2148627" y="666749"/>
                </a:lnTo>
                <a:lnTo>
                  <a:pt x="2148627" y="89223"/>
                </a:lnTo>
                <a:lnTo>
                  <a:pt x="89223" y="89223"/>
                </a:lnTo>
                <a:lnTo>
                  <a:pt x="89223" y="2444427"/>
                </a:lnTo>
                <a:lnTo>
                  <a:pt x="2148627" y="2444427"/>
                </a:lnTo>
                <a:lnTo>
                  <a:pt x="2148627" y="1981136"/>
                </a:lnTo>
                <a:lnTo>
                  <a:pt x="2237850" y="1981136"/>
                </a:lnTo>
                <a:lnTo>
                  <a:pt x="2237850" y="2533650"/>
                </a:lnTo>
                <a:lnTo>
                  <a:pt x="0" y="253365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11" name="文本框 10"/>
          <p:cNvSpPr txBox="1"/>
          <p:nvPr/>
        </p:nvSpPr>
        <p:spPr>
          <a:xfrm>
            <a:off x="3621488" y="2571658"/>
            <a:ext cx="3762083" cy="323165"/>
          </a:xfrm>
          <a:prstGeom prst="rect">
            <a:avLst/>
          </a:prstGeom>
          <a:noFill/>
        </p:spPr>
        <p:txBody>
          <a:bodyPr wrap="square" rtlCol="0">
            <a:spAutoFit/>
          </a:bodyPr>
          <a:lstStyle/>
          <a:p>
            <a:pPr algn="dist"/>
            <a:r>
              <a:rPr lang="en-US" altLang="zh-CN" sz="1500" dirty="0">
                <a:solidFill>
                  <a:srgbClr val="404585"/>
                </a:solidFill>
                <a:latin typeface="造字工房悦黑演示版常规体" pitchFamily="50" charset="-122"/>
                <a:ea typeface="造字工房悦黑演示版常规体" pitchFamily="50" charset="-122"/>
              </a:rPr>
              <a:t>CLICK TO ADD UP YOUR TITLE HERE</a:t>
            </a:r>
            <a:endParaRPr lang="zh-CN" altLang="en-US" sz="1500" dirty="0">
              <a:solidFill>
                <a:srgbClr val="404585"/>
              </a:solidFill>
              <a:latin typeface="造字工房悦黑演示版常规体" pitchFamily="50" charset="-122"/>
              <a:ea typeface="造字工房悦黑演示版常规体" pitchFamily="50" charset="-122"/>
            </a:endParaRPr>
          </a:p>
        </p:txBody>
      </p:sp>
      <p:sp>
        <p:nvSpPr>
          <p:cNvPr id="12" name="文本框 11"/>
          <p:cNvSpPr txBox="1"/>
          <p:nvPr/>
        </p:nvSpPr>
        <p:spPr>
          <a:xfrm>
            <a:off x="2271712" y="1329541"/>
            <a:ext cx="935438" cy="2008242"/>
          </a:xfrm>
          <a:prstGeom prst="rect">
            <a:avLst/>
          </a:prstGeom>
          <a:noFill/>
        </p:spPr>
        <p:txBody>
          <a:bodyPr wrap="square" rtlCol="0">
            <a:spAutoFit/>
          </a:bodyPr>
          <a:lstStyle/>
          <a:p>
            <a:r>
              <a:rPr lang="en-US" altLang="zh-CN" sz="12450" dirty="0">
                <a:solidFill>
                  <a:srgbClr val="404585"/>
                </a:solidFill>
                <a:latin typeface="Impact" panose="020B0806030902050204" pitchFamily="34" charset="0"/>
              </a:rPr>
              <a:t>5</a:t>
            </a:r>
            <a:endParaRPr lang="zh-CN" altLang="en-US" sz="12450" dirty="0">
              <a:solidFill>
                <a:srgbClr val="404585"/>
              </a:solidFill>
              <a:latin typeface="Impact" panose="020B0806030902050204" pitchFamily="34" charset="0"/>
            </a:endParaRPr>
          </a:p>
        </p:txBody>
      </p:sp>
    </p:spTree>
    <p:extLst>
      <p:ext uri="{BB962C8B-B14F-4D97-AF65-F5344CB8AC3E}">
        <p14:creationId xmlns:p14="http://schemas.microsoft.com/office/powerpoint/2010/main" val="2900613868"/>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52" presetClass="entr" presetSubtype="0" fill="hold" grpId="0" nodeType="clickEffect">
                                  <p:stCondLst>
                                    <p:cond delay="0"/>
                                  </p:stCondLst>
                                  <p:iterate type="lt">
                                    <p:tmPct val="26000"/>
                                  </p:iterate>
                                  <p:childTnLst>
                                    <p:set>
                                      <p:cBhvr>
                                        <p:cTn id="33" dur="1" fill="hold">
                                          <p:stCondLst>
                                            <p:cond delay="0"/>
                                          </p:stCondLst>
                                        </p:cTn>
                                        <p:tgtEl>
                                          <p:spTgt spid="8"/>
                                        </p:tgtEl>
                                        <p:attrNameLst>
                                          <p:attrName>style.visibility</p:attrName>
                                        </p:attrNameLst>
                                      </p:cBhvr>
                                      <p:to>
                                        <p:strVal val="visible"/>
                                      </p:to>
                                    </p:set>
                                    <p:animScale>
                                      <p:cBhvr>
                                        <p:cTn id="34"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8"/>
                                        </p:tgtEl>
                                        <p:attrNameLst>
                                          <p:attrName>ppt_x</p:attrName>
                                          <p:attrName>ppt_y</p:attrName>
                                        </p:attrNameLst>
                                      </p:cBhvr>
                                    </p:animMotion>
                                    <p:animEffect transition="in" filter="fade">
                                      <p:cBhvr>
                                        <p:cTn id="36" dur="1000"/>
                                        <p:tgtEl>
                                          <p:spTgt spid="8"/>
                                        </p:tgtEl>
                                      </p:cBhvr>
                                    </p:animEffect>
                                  </p:childTnLst>
                                </p:cTn>
                              </p:par>
                              <p:par>
                                <p:cTn id="37" presetID="52" presetClass="entr" presetSubtype="0" fill="hold" grpId="0" nodeType="withEffect">
                                  <p:stCondLst>
                                    <p:cond delay="0"/>
                                  </p:stCondLst>
                                  <p:iterate type="lt">
                                    <p:tmPct val="5417"/>
                                  </p:iterate>
                                  <p:childTnLst>
                                    <p:set>
                                      <p:cBhvr>
                                        <p:cTn id="38" dur="1" fill="hold">
                                          <p:stCondLst>
                                            <p:cond delay="0"/>
                                          </p:stCondLst>
                                        </p:cTn>
                                        <p:tgtEl>
                                          <p:spTgt spid="11"/>
                                        </p:tgtEl>
                                        <p:attrNameLst>
                                          <p:attrName>style.visibility</p:attrName>
                                        </p:attrNameLst>
                                      </p:cBhvr>
                                      <p:to>
                                        <p:strVal val="visible"/>
                                      </p:to>
                                    </p:set>
                                    <p:animScale>
                                      <p:cBhvr>
                                        <p:cTn id="39"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11"/>
                                        </p:tgtEl>
                                        <p:attrNameLst>
                                          <p:attrName>ppt_x</p:attrName>
                                          <p:attrName>ppt_y</p:attrName>
                                        </p:attrNameLst>
                                      </p:cBhvr>
                                    </p:animMotion>
                                    <p:animEffect transition="in" filter="fade">
                                      <p:cBhvr>
                                        <p:cTn id="4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4792" y="-64181"/>
            <a:ext cx="2800367" cy="1757762"/>
            <a:chOff x="-139723" y="-85574"/>
            <a:chExt cx="3733823" cy="2343682"/>
          </a:xfrm>
        </p:grpSpPr>
        <p:sp>
          <p:nvSpPr>
            <p:cNvPr id="5" name="等腰三角形 4"/>
            <p:cNvSpPr/>
            <p:nvPr/>
          </p:nvSpPr>
          <p:spPr>
            <a:xfrm rot="10800000">
              <a:off x="986266" y="7437"/>
              <a:ext cx="730501" cy="629742"/>
            </a:xfrm>
            <a:prstGeom prst="triangle">
              <a:avLst/>
            </a:prstGeom>
            <a:solidFill>
              <a:srgbClr val="F0CDE4"/>
            </a:solidFill>
            <a:ln w="3810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 name="等腰三角形 5"/>
            <p:cNvSpPr/>
            <p:nvPr/>
          </p:nvSpPr>
          <p:spPr>
            <a:xfrm rot="10800000">
              <a:off x="1243918" y="1440"/>
              <a:ext cx="653970" cy="563769"/>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l="11837" t="11938" b="5523"/>
            <a:stretch>
              <a:fillRect/>
            </a:stretch>
          </p:blipFill>
          <p:spPr>
            <a:xfrm rot="21199914">
              <a:off x="-139723" y="-85574"/>
              <a:ext cx="1703670" cy="2343682"/>
            </a:xfrm>
            <a:custGeom>
              <a:avLst/>
              <a:gdLst>
                <a:gd name="connsiteX0" fmla="*/ 5411369 w 5411369"/>
                <a:gd name="connsiteY0" fmla="*/ 7444244 h 7444244"/>
                <a:gd name="connsiteX1" fmla="*/ 0 w 5411369"/>
                <a:gd name="connsiteY1" fmla="*/ 6811608 h 7444244"/>
                <a:gd name="connsiteX2" fmla="*/ 796335 w 5411369"/>
                <a:gd name="connsiteY2" fmla="*/ 0 h 7444244"/>
                <a:gd name="connsiteX3" fmla="*/ 5411369 w 5411369"/>
                <a:gd name="connsiteY3" fmla="*/ 539537 h 7444244"/>
                <a:gd name="connsiteX4" fmla="*/ 5411369 w 5411369"/>
                <a:gd name="connsiteY4" fmla="*/ 7444244 h 7444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1369" h="7444244">
                  <a:moveTo>
                    <a:pt x="5411369" y="7444244"/>
                  </a:moveTo>
                  <a:lnTo>
                    <a:pt x="0" y="6811608"/>
                  </a:lnTo>
                  <a:lnTo>
                    <a:pt x="796335" y="0"/>
                  </a:lnTo>
                  <a:lnTo>
                    <a:pt x="5411369" y="539537"/>
                  </a:lnTo>
                  <a:lnTo>
                    <a:pt x="5411369" y="7444244"/>
                  </a:lnTo>
                  <a:close/>
                </a:path>
              </a:pathLst>
            </a:custGeom>
          </p:spPr>
        </p:pic>
        <p:sp>
          <p:nvSpPr>
            <p:cNvPr id="8" name="文本框 26"/>
            <p:cNvSpPr>
              <a:spLocks noChangeArrowheads="1"/>
            </p:cNvSpPr>
            <p:nvPr/>
          </p:nvSpPr>
          <p:spPr bwMode="auto">
            <a:xfrm>
              <a:off x="808530" y="559567"/>
              <a:ext cx="2785570" cy="523220"/>
            </a:xfrm>
            <a:prstGeom prst="rect">
              <a:avLst/>
            </a:prstGeom>
            <a:noFill/>
            <a:ln w="9525">
              <a:noFill/>
              <a:miter lim="800000"/>
            </a:ln>
          </p:spPr>
          <p:txBody>
            <a:bodyPr wrap="square" lIns="68580" tIns="34290" rIns="68580" bIns="34290">
              <a:spAutoFit/>
            </a:bodyPr>
            <a:lstStyle/>
            <a:p>
              <a:pPr algn="dist"/>
              <a:r>
                <a:rPr lang="zh-CN" altLang="en-US" sz="2100" b="1" dirty="0">
                  <a:solidFill>
                    <a:srgbClr val="404040"/>
                  </a:solidFill>
                  <a:latin typeface="华文细黑" panose="02010600040101010101" pitchFamily="2" charset="-122"/>
                  <a:ea typeface="华文细黑" panose="02010600040101010101" pitchFamily="2" charset="-122"/>
                  <a:sym typeface="宋体" panose="02010600030101010101" pitchFamily="2" charset="-122"/>
                </a:rPr>
                <a:t>模型求解</a:t>
              </a:r>
            </a:p>
          </p:txBody>
        </p:sp>
      </p:grpSp>
      <p:sp>
        <p:nvSpPr>
          <p:cNvPr id="21" name="文本框 20"/>
          <p:cNvSpPr txBox="1"/>
          <p:nvPr/>
        </p:nvSpPr>
        <p:spPr>
          <a:xfrm>
            <a:off x="3904098" y="411980"/>
            <a:ext cx="1616751" cy="400110"/>
          </a:xfrm>
          <a:prstGeom prst="rect">
            <a:avLst/>
          </a:prstGeom>
          <a:noFill/>
        </p:spPr>
        <p:txBody>
          <a:bodyPr wrap="square" rtlCol="0">
            <a:spAutoFit/>
          </a:bodyPr>
          <a:lstStyle/>
          <a:p>
            <a:r>
              <a:rPr lang="en-US" altLang="zh-CN" sz="2000" dirty="0" err="1">
                <a:latin typeface="+mj-ea"/>
                <a:ea typeface="+mj-ea"/>
              </a:rPr>
              <a:t>Logistc</a:t>
            </a:r>
            <a:r>
              <a:rPr lang="zh-CN" altLang="en-US" sz="2000" dirty="0">
                <a:latin typeface="+mj-ea"/>
                <a:ea typeface="+mj-ea"/>
              </a:rPr>
              <a:t>模型</a:t>
            </a:r>
          </a:p>
        </p:txBody>
      </p:sp>
      <p:sp>
        <p:nvSpPr>
          <p:cNvPr id="22" name="文本框 21"/>
          <p:cNvSpPr txBox="1"/>
          <p:nvPr/>
        </p:nvSpPr>
        <p:spPr>
          <a:xfrm>
            <a:off x="1650986" y="750434"/>
            <a:ext cx="6179913" cy="3970318"/>
          </a:xfrm>
          <a:prstGeom prst="rect">
            <a:avLst/>
          </a:prstGeom>
          <a:noFill/>
        </p:spPr>
        <p:txBody>
          <a:bodyPr wrap="square" rtlCol="0">
            <a:spAutoFit/>
          </a:bodyPr>
          <a:lstStyle/>
          <a:p>
            <a:r>
              <a:rPr lang="en-US" altLang="zh-CN" sz="1400" dirty="0"/>
              <a:t>y=[126743 127627 128453 129227 129988 130756 131448 132129 132802 133450 134091 134735 135404 136072 136782 137462]/10000; </a:t>
            </a:r>
          </a:p>
          <a:p>
            <a:r>
              <a:rPr lang="en-US" altLang="zh-CN" sz="1400" dirty="0"/>
              <a:t>y1=y; x=1:16;</a:t>
            </a:r>
          </a:p>
          <a:p>
            <a:r>
              <a:rPr lang="en-US" altLang="zh-CN" sz="1400" dirty="0" err="1"/>
              <a:t>myfunc</a:t>
            </a:r>
            <a:r>
              <a:rPr lang="en-US" altLang="zh-CN" sz="1400" dirty="0"/>
              <a:t>=inline('beta(1)./(1+(beta(1)/beta(2)-1).*exp(-beta(3).*x))','</a:t>
            </a:r>
            <a:r>
              <a:rPr lang="en-US" altLang="zh-CN" sz="1400" dirty="0" err="1"/>
              <a:t>beta','x</a:t>
            </a:r>
            <a:r>
              <a:rPr lang="en-US" altLang="zh-CN" sz="1400" dirty="0"/>
              <a:t>');</a:t>
            </a:r>
          </a:p>
          <a:p>
            <a:r>
              <a:rPr lang="en-US" altLang="zh-CN" sz="1400" dirty="0"/>
              <a:t>beta=</a:t>
            </a:r>
            <a:r>
              <a:rPr lang="en-US" altLang="zh-CN" sz="1400" dirty="0" err="1"/>
              <a:t>nlinfit</a:t>
            </a:r>
            <a:r>
              <a:rPr lang="en-US" altLang="zh-CN" sz="1400" dirty="0"/>
              <a:t>(</a:t>
            </a:r>
            <a:r>
              <a:rPr lang="en-US" altLang="zh-CN" sz="1400" dirty="0" err="1"/>
              <a:t>x,y,myfunc</a:t>
            </a:r>
            <a:r>
              <a:rPr lang="en-US" altLang="zh-CN" sz="1400" dirty="0"/>
              <a:t>,[2 2 2]);</a:t>
            </a:r>
          </a:p>
          <a:p>
            <a:r>
              <a:rPr lang="en-US" altLang="zh-CN" sz="1400" dirty="0"/>
              <a:t>k=beta(1);</a:t>
            </a:r>
          </a:p>
          <a:p>
            <a:r>
              <a:rPr lang="en-US" altLang="zh-CN" sz="1400" dirty="0"/>
              <a:t>a=beta(2);</a:t>
            </a:r>
          </a:p>
          <a:p>
            <a:r>
              <a:rPr lang="en-US" altLang="zh-CN" sz="1400" dirty="0"/>
              <a:t>r=beta(3);</a:t>
            </a:r>
          </a:p>
          <a:p>
            <a:r>
              <a:rPr lang="en-US" altLang="zh-CN" sz="1400" dirty="0"/>
              <a:t>x=2000:2015;</a:t>
            </a:r>
          </a:p>
          <a:p>
            <a:r>
              <a:rPr lang="en-US" altLang="zh-CN" sz="1400" dirty="0"/>
              <a:t>plot(</a:t>
            </a:r>
            <a:r>
              <a:rPr lang="en-US" altLang="zh-CN" sz="1400" dirty="0" err="1"/>
              <a:t>x,y,'o</a:t>
            </a:r>
            <a:r>
              <a:rPr lang="en-US" altLang="zh-CN" sz="1400" dirty="0"/>
              <a:t>')</a:t>
            </a:r>
          </a:p>
          <a:p>
            <a:r>
              <a:rPr lang="en-US" altLang="zh-CN" sz="1400" dirty="0"/>
              <a:t>hold on;</a:t>
            </a:r>
          </a:p>
          <a:p>
            <a:r>
              <a:rPr lang="en-US" altLang="zh-CN" sz="1400" dirty="0"/>
              <a:t>x=2000:2030;%2050</a:t>
            </a:r>
            <a:r>
              <a:rPr lang="zh-CN" altLang="en-US" sz="1400" dirty="0"/>
              <a:t>年人数</a:t>
            </a:r>
            <a:r>
              <a:rPr lang="en-US" altLang="zh-CN" sz="1400" dirty="0"/>
              <a:t>15.2615</a:t>
            </a:r>
            <a:endParaRPr lang="zh-CN" altLang="en-US" sz="1400" dirty="0"/>
          </a:p>
          <a:p>
            <a:r>
              <a:rPr lang="en-US" altLang="zh-CN" sz="1400" dirty="0" err="1"/>
              <a:t>yy</a:t>
            </a:r>
            <a:r>
              <a:rPr lang="en-US" altLang="zh-CN" sz="1400" dirty="0"/>
              <a:t>=k./(1+(k/a-1)*exp(-r*(x-2000)))+0.08</a:t>
            </a:r>
          </a:p>
          <a:p>
            <a:r>
              <a:rPr lang="en-US" altLang="zh-CN" sz="1400" dirty="0"/>
              <a:t>plot(x,</a:t>
            </a:r>
            <a:r>
              <a:rPr lang="en-US" altLang="zh-CN" sz="1400" dirty="0" err="1"/>
              <a:t>yy</a:t>
            </a:r>
            <a:r>
              <a:rPr lang="en-US" altLang="zh-CN" sz="1400" dirty="0"/>
              <a:t>,'r')</a:t>
            </a:r>
          </a:p>
          <a:p>
            <a:r>
              <a:rPr lang="en-US" altLang="zh-CN" sz="1400" dirty="0"/>
              <a:t>legend('</a:t>
            </a:r>
            <a:r>
              <a:rPr lang="zh-CN" altLang="en-US" sz="1400" dirty="0"/>
              <a:t>实际数据</a:t>
            </a:r>
            <a:r>
              <a:rPr lang="en-US" altLang="zh-CN" sz="1400" dirty="0"/>
              <a:t>','</a:t>
            </a:r>
            <a:r>
              <a:rPr lang="zh-CN" altLang="en-US" sz="1400" dirty="0"/>
              <a:t>拟合得到的数据</a:t>
            </a:r>
            <a:r>
              <a:rPr lang="en-US" altLang="zh-CN" sz="1400" dirty="0"/>
              <a:t>')</a:t>
            </a:r>
          </a:p>
          <a:p>
            <a:r>
              <a:rPr lang="en-US" altLang="zh-CN" sz="1400" dirty="0"/>
              <a:t>set(</a:t>
            </a:r>
            <a:r>
              <a:rPr lang="en-US" altLang="zh-CN" sz="1400" dirty="0" err="1"/>
              <a:t>gca</a:t>
            </a:r>
            <a:r>
              <a:rPr lang="en-US" altLang="zh-CN" sz="1400" dirty="0"/>
              <a:t>, 'LineWidth',2);</a:t>
            </a:r>
          </a:p>
          <a:p>
            <a:r>
              <a:rPr lang="en-US" altLang="zh-CN" sz="1400" dirty="0" err="1"/>
              <a:t>xlabel</a:t>
            </a:r>
            <a:r>
              <a:rPr lang="en-US" altLang="zh-CN" sz="1400" dirty="0"/>
              <a:t>('</a:t>
            </a:r>
            <a:r>
              <a:rPr lang="zh-CN" altLang="en-US" sz="1400" dirty="0"/>
              <a:t>年份</a:t>
            </a:r>
            <a:r>
              <a:rPr lang="en-US" altLang="zh-CN" sz="1400" dirty="0"/>
              <a:t>', 'fontsize',12)</a:t>
            </a:r>
          </a:p>
          <a:p>
            <a:r>
              <a:rPr lang="en-US" altLang="zh-CN" sz="1400" dirty="0" err="1"/>
              <a:t>ylabel</a:t>
            </a:r>
            <a:r>
              <a:rPr lang="en-US" altLang="zh-CN" sz="1400" dirty="0"/>
              <a:t>('</a:t>
            </a:r>
            <a:r>
              <a:rPr lang="zh-CN" altLang="en-US" sz="1400" dirty="0"/>
              <a:t>人口数</a:t>
            </a:r>
            <a:r>
              <a:rPr lang="en-US" altLang="zh-CN" sz="1400" dirty="0"/>
              <a:t>/(</a:t>
            </a:r>
            <a:r>
              <a:rPr lang="zh-CN" altLang="en-US" sz="1400" dirty="0"/>
              <a:t>亿人</a:t>
            </a:r>
            <a:r>
              <a:rPr lang="en-US" altLang="zh-CN" sz="1400" dirty="0"/>
              <a:t>)','fontsize',12)</a:t>
            </a:r>
          </a:p>
        </p:txBody>
      </p:sp>
    </p:spTree>
    <p:extLst>
      <p:ext uri="{BB962C8B-B14F-4D97-AF65-F5344CB8AC3E}">
        <p14:creationId xmlns:p14="http://schemas.microsoft.com/office/powerpoint/2010/main" val="1002530834"/>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250"/>
                                        <p:tgtEl>
                                          <p:spTgt spid="21"/>
                                        </p:tgtEl>
                                      </p:cBhvr>
                                    </p:animEffect>
                                    <p:anim calcmode="lin" valueType="num">
                                      <p:cBhvr>
                                        <p:cTn id="12" dur="250" fill="hold"/>
                                        <p:tgtEl>
                                          <p:spTgt spid="21"/>
                                        </p:tgtEl>
                                        <p:attrNameLst>
                                          <p:attrName>ppt_x</p:attrName>
                                        </p:attrNameLst>
                                      </p:cBhvr>
                                      <p:tavLst>
                                        <p:tav tm="0">
                                          <p:val>
                                            <p:strVal val="#ppt_x"/>
                                          </p:val>
                                        </p:tav>
                                        <p:tav tm="100000">
                                          <p:val>
                                            <p:strVal val="#ppt_x"/>
                                          </p:val>
                                        </p:tav>
                                      </p:tavLst>
                                    </p:anim>
                                    <p:anim calcmode="lin" valueType="num">
                                      <p:cBhvr>
                                        <p:cTn id="13" dur="250" fill="hold"/>
                                        <p:tgtEl>
                                          <p:spTgt spid="21"/>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250"/>
                                  </p:stCondLst>
                                  <p:iterate type="wd">
                                    <p:tmPct val="10000"/>
                                  </p:iterate>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4792" y="-64181"/>
            <a:ext cx="2800367" cy="1757762"/>
            <a:chOff x="-139723" y="-85574"/>
            <a:chExt cx="3733823" cy="2343682"/>
          </a:xfrm>
        </p:grpSpPr>
        <p:sp>
          <p:nvSpPr>
            <p:cNvPr id="5" name="等腰三角形 4"/>
            <p:cNvSpPr/>
            <p:nvPr/>
          </p:nvSpPr>
          <p:spPr>
            <a:xfrm rot="10800000">
              <a:off x="986266" y="7437"/>
              <a:ext cx="730501" cy="629742"/>
            </a:xfrm>
            <a:prstGeom prst="triangle">
              <a:avLst/>
            </a:prstGeom>
            <a:solidFill>
              <a:srgbClr val="F0CDE4"/>
            </a:solidFill>
            <a:ln w="3810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 name="等腰三角形 5"/>
            <p:cNvSpPr/>
            <p:nvPr/>
          </p:nvSpPr>
          <p:spPr>
            <a:xfrm rot="10800000">
              <a:off x="1243918" y="1440"/>
              <a:ext cx="653970" cy="563769"/>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l="11837" t="11938" b="5523"/>
            <a:stretch>
              <a:fillRect/>
            </a:stretch>
          </p:blipFill>
          <p:spPr>
            <a:xfrm rot="21199914">
              <a:off x="-139723" y="-85574"/>
              <a:ext cx="1703670" cy="2343682"/>
            </a:xfrm>
            <a:custGeom>
              <a:avLst/>
              <a:gdLst>
                <a:gd name="connsiteX0" fmla="*/ 5411369 w 5411369"/>
                <a:gd name="connsiteY0" fmla="*/ 7444244 h 7444244"/>
                <a:gd name="connsiteX1" fmla="*/ 0 w 5411369"/>
                <a:gd name="connsiteY1" fmla="*/ 6811608 h 7444244"/>
                <a:gd name="connsiteX2" fmla="*/ 796335 w 5411369"/>
                <a:gd name="connsiteY2" fmla="*/ 0 h 7444244"/>
                <a:gd name="connsiteX3" fmla="*/ 5411369 w 5411369"/>
                <a:gd name="connsiteY3" fmla="*/ 539537 h 7444244"/>
                <a:gd name="connsiteX4" fmla="*/ 5411369 w 5411369"/>
                <a:gd name="connsiteY4" fmla="*/ 7444244 h 7444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1369" h="7444244">
                  <a:moveTo>
                    <a:pt x="5411369" y="7444244"/>
                  </a:moveTo>
                  <a:lnTo>
                    <a:pt x="0" y="6811608"/>
                  </a:lnTo>
                  <a:lnTo>
                    <a:pt x="796335" y="0"/>
                  </a:lnTo>
                  <a:lnTo>
                    <a:pt x="5411369" y="539537"/>
                  </a:lnTo>
                  <a:lnTo>
                    <a:pt x="5411369" y="7444244"/>
                  </a:lnTo>
                  <a:close/>
                </a:path>
              </a:pathLst>
            </a:custGeom>
          </p:spPr>
        </p:pic>
        <p:sp>
          <p:nvSpPr>
            <p:cNvPr id="8" name="文本框 26"/>
            <p:cNvSpPr>
              <a:spLocks noChangeArrowheads="1"/>
            </p:cNvSpPr>
            <p:nvPr/>
          </p:nvSpPr>
          <p:spPr bwMode="auto">
            <a:xfrm>
              <a:off x="808530" y="559567"/>
              <a:ext cx="2785570" cy="523220"/>
            </a:xfrm>
            <a:prstGeom prst="rect">
              <a:avLst/>
            </a:prstGeom>
            <a:noFill/>
            <a:ln w="9525">
              <a:noFill/>
              <a:miter lim="800000"/>
            </a:ln>
          </p:spPr>
          <p:txBody>
            <a:bodyPr wrap="square" lIns="68580" tIns="34290" rIns="68580" bIns="34290">
              <a:spAutoFit/>
            </a:bodyPr>
            <a:lstStyle/>
            <a:p>
              <a:pPr algn="dist"/>
              <a:r>
                <a:rPr lang="zh-CN" altLang="en-US" sz="2100" b="1" dirty="0">
                  <a:solidFill>
                    <a:srgbClr val="404040"/>
                  </a:solidFill>
                  <a:latin typeface="华文细黑" panose="02010600040101010101" pitchFamily="2" charset="-122"/>
                  <a:ea typeface="华文细黑" panose="02010600040101010101" pitchFamily="2" charset="-122"/>
                  <a:sym typeface="宋体" panose="02010600030101010101" pitchFamily="2" charset="-122"/>
                </a:rPr>
                <a:t>模型求解</a:t>
              </a:r>
            </a:p>
          </p:txBody>
        </p:sp>
      </p:grpSp>
      <p:sp>
        <p:nvSpPr>
          <p:cNvPr id="21" name="文本框 20"/>
          <p:cNvSpPr txBox="1"/>
          <p:nvPr/>
        </p:nvSpPr>
        <p:spPr>
          <a:xfrm>
            <a:off x="3299835" y="372284"/>
            <a:ext cx="2544329" cy="400110"/>
          </a:xfrm>
          <a:prstGeom prst="rect">
            <a:avLst/>
          </a:prstGeom>
          <a:noFill/>
        </p:spPr>
        <p:txBody>
          <a:bodyPr wrap="square" rtlCol="0">
            <a:spAutoFit/>
          </a:bodyPr>
          <a:lstStyle/>
          <a:p>
            <a:r>
              <a:rPr lang="en-US" altLang="zh-CN" sz="2000" dirty="0" err="1">
                <a:latin typeface="+mj-ea"/>
                <a:ea typeface="+mj-ea"/>
              </a:rPr>
              <a:t>Logistc</a:t>
            </a:r>
            <a:r>
              <a:rPr lang="zh-CN" altLang="en-US" sz="2000" dirty="0">
                <a:latin typeface="+mj-ea"/>
                <a:ea typeface="+mj-ea"/>
              </a:rPr>
              <a:t>模型预测图</a:t>
            </a:r>
          </a:p>
        </p:txBody>
      </p:sp>
      <p:pic>
        <p:nvPicPr>
          <p:cNvPr id="3" name="图片 2" descr="图片包含 屏幕截图&#10;&#10;描述已自动生成">
            <a:extLst>
              <a:ext uri="{FF2B5EF4-FFF2-40B4-BE49-F238E27FC236}">
                <a16:creationId xmlns:a16="http://schemas.microsoft.com/office/drawing/2014/main" id="{1D961ACD-22F5-4F50-8695-BC8544583B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421" y="919179"/>
            <a:ext cx="4797155" cy="3730443"/>
          </a:xfrm>
          <a:prstGeom prst="rect">
            <a:avLst/>
          </a:prstGeom>
        </p:spPr>
      </p:pic>
    </p:spTree>
    <p:extLst>
      <p:ext uri="{BB962C8B-B14F-4D97-AF65-F5344CB8AC3E}">
        <p14:creationId xmlns:p14="http://schemas.microsoft.com/office/powerpoint/2010/main" val="2520117278"/>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250"/>
                                        <p:tgtEl>
                                          <p:spTgt spid="21"/>
                                        </p:tgtEl>
                                      </p:cBhvr>
                                    </p:animEffect>
                                    <p:anim calcmode="lin" valueType="num">
                                      <p:cBhvr>
                                        <p:cTn id="12" dur="250" fill="hold"/>
                                        <p:tgtEl>
                                          <p:spTgt spid="21"/>
                                        </p:tgtEl>
                                        <p:attrNameLst>
                                          <p:attrName>ppt_x</p:attrName>
                                        </p:attrNameLst>
                                      </p:cBhvr>
                                      <p:tavLst>
                                        <p:tav tm="0">
                                          <p:val>
                                            <p:strVal val="#ppt_x"/>
                                          </p:val>
                                        </p:tav>
                                        <p:tav tm="100000">
                                          <p:val>
                                            <p:strVal val="#ppt_x"/>
                                          </p:val>
                                        </p:tav>
                                      </p:tavLst>
                                    </p:anim>
                                    <p:anim calcmode="lin" valueType="num">
                                      <p:cBhvr>
                                        <p:cTn id="13" dur="25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4792" y="-64181"/>
            <a:ext cx="2800367" cy="1757762"/>
            <a:chOff x="-139723" y="-85574"/>
            <a:chExt cx="3733823" cy="2343682"/>
          </a:xfrm>
        </p:grpSpPr>
        <p:sp>
          <p:nvSpPr>
            <p:cNvPr id="5" name="等腰三角形 4"/>
            <p:cNvSpPr/>
            <p:nvPr/>
          </p:nvSpPr>
          <p:spPr>
            <a:xfrm rot="10800000">
              <a:off x="986266" y="7437"/>
              <a:ext cx="730501" cy="629742"/>
            </a:xfrm>
            <a:prstGeom prst="triangle">
              <a:avLst/>
            </a:prstGeom>
            <a:solidFill>
              <a:srgbClr val="F0CDE4"/>
            </a:solidFill>
            <a:ln w="3810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5"/>
            <p:cNvSpPr/>
            <p:nvPr/>
          </p:nvSpPr>
          <p:spPr>
            <a:xfrm rot="10800000">
              <a:off x="1243918" y="1440"/>
              <a:ext cx="653970" cy="563769"/>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l="11837" t="11938" b="5523"/>
            <a:stretch>
              <a:fillRect/>
            </a:stretch>
          </p:blipFill>
          <p:spPr>
            <a:xfrm rot="21199914">
              <a:off x="-139723" y="-85574"/>
              <a:ext cx="1703670" cy="2343682"/>
            </a:xfrm>
            <a:custGeom>
              <a:avLst/>
              <a:gdLst>
                <a:gd name="connsiteX0" fmla="*/ 5411369 w 5411369"/>
                <a:gd name="connsiteY0" fmla="*/ 7444244 h 7444244"/>
                <a:gd name="connsiteX1" fmla="*/ 0 w 5411369"/>
                <a:gd name="connsiteY1" fmla="*/ 6811608 h 7444244"/>
                <a:gd name="connsiteX2" fmla="*/ 796335 w 5411369"/>
                <a:gd name="connsiteY2" fmla="*/ 0 h 7444244"/>
                <a:gd name="connsiteX3" fmla="*/ 5411369 w 5411369"/>
                <a:gd name="connsiteY3" fmla="*/ 539537 h 7444244"/>
                <a:gd name="connsiteX4" fmla="*/ 5411369 w 5411369"/>
                <a:gd name="connsiteY4" fmla="*/ 7444244 h 7444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1369" h="7444244">
                  <a:moveTo>
                    <a:pt x="5411369" y="7444244"/>
                  </a:moveTo>
                  <a:lnTo>
                    <a:pt x="0" y="6811608"/>
                  </a:lnTo>
                  <a:lnTo>
                    <a:pt x="796335" y="0"/>
                  </a:lnTo>
                  <a:lnTo>
                    <a:pt x="5411369" y="539537"/>
                  </a:lnTo>
                  <a:lnTo>
                    <a:pt x="5411369" y="7444244"/>
                  </a:lnTo>
                  <a:close/>
                </a:path>
              </a:pathLst>
            </a:custGeom>
          </p:spPr>
        </p:pic>
        <p:sp>
          <p:nvSpPr>
            <p:cNvPr id="8" name="文本框 26"/>
            <p:cNvSpPr>
              <a:spLocks noChangeArrowheads="1"/>
            </p:cNvSpPr>
            <p:nvPr/>
          </p:nvSpPr>
          <p:spPr bwMode="auto">
            <a:xfrm>
              <a:off x="808530" y="559567"/>
              <a:ext cx="2785570" cy="523220"/>
            </a:xfrm>
            <a:prstGeom prst="rect">
              <a:avLst/>
            </a:prstGeom>
            <a:noFill/>
            <a:ln w="9525">
              <a:noFill/>
              <a:miter lim="800000"/>
            </a:ln>
          </p:spPr>
          <p:txBody>
            <a:bodyPr wrap="square" lIns="68580" tIns="34290" rIns="68580" bIns="34290">
              <a:spAutoFit/>
            </a:bodyPr>
            <a:lstStyle/>
            <a:p>
              <a:pPr marL="0" marR="0" lvl="0" indent="0" algn="dist"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404040"/>
                  </a:solidFill>
                  <a:effectLst/>
                  <a:uLnTx/>
                  <a:uFillTx/>
                  <a:latin typeface="华文细黑" panose="02010600040101010101" pitchFamily="2" charset="-122"/>
                  <a:ea typeface="华文细黑" panose="02010600040101010101" pitchFamily="2" charset="-122"/>
                  <a:cs typeface="+mn-cs"/>
                  <a:sym typeface="宋体" panose="02010600030101010101" pitchFamily="2" charset="-122"/>
                </a:rPr>
                <a:t>模型求解</a:t>
              </a:r>
            </a:p>
          </p:txBody>
        </p:sp>
      </p:grpSp>
      <p:sp>
        <p:nvSpPr>
          <p:cNvPr id="21" name="文本框 20"/>
          <p:cNvSpPr txBox="1"/>
          <p:nvPr/>
        </p:nvSpPr>
        <p:spPr>
          <a:xfrm>
            <a:off x="3552762" y="411980"/>
            <a:ext cx="2021781" cy="4001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宋体" panose="02010600030101010101" pitchFamily="2" charset="-122"/>
                <a:ea typeface="宋体" panose="02010600030101010101" pitchFamily="2" charset="-122"/>
              </a:rPr>
              <a:t>灰色预测</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模型</a:t>
            </a:r>
          </a:p>
        </p:txBody>
      </p:sp>
      <p:sp>
        <p:nvSpPr>
          <p:cNvPr id="22" name="文本框 21"/>
          <p:cNvSpPr txBox="1"/>
          <p:nvPr/>
        </p:nvSpPr>
        <p:spPr>
          <a:xfrm>
            <a:off x="1006549" y="914375"/>
            <a:ext cx="4063126" cy="3624069"/>
          </a:xfrm>
          <a:prstGeom prst="rect">
            <a:avLst/>
          </a:prstGeom>
          <a:noFill/>
        </p:spPr>
        <p:txBody>
          <a:bodyPr wrap="square" rtlCol="0">
            <a:spAutoFit/>
          </a:bodyPr>
          <a:lstStyle/>
          <a:p>
            <a:r>
              <a:rPr lang="en-US" altLang="zh-CN" dirty="0"/>
              <a:t>% </a:t>
            </a:r>
            <a:r>
              <a:rPr lang="zh-CN" altLang="en-US" dirty="0"/>
              <a:t>灰色预测</a:t>
            </a:r>
          </a:p>
          <a:p>
            <a:r>
              <a:rPr lang="en-US" altLang="zh-CN" dirty="0"/>
              <a:t>clear</a:t>
            </a:r>
          </a:p>
          <a:p>
            <a:r>
              <a:rPr lang="en-US" altLang="zh-CN" dirty="0" err="1"/>
              <a:t>syms</a:t>
            </a:r>
            <a:r>
              <a:rPr lang="en-US" altLang="zh-CN" dirty="0"/>
              <a:t> a b;</a:t>
            </a:r>
          </a:p>
          <a:p>
            <a:r>
              <a:rPr lang="en-US" altLang="zh-CN" dirty="0"/>
              <a:t>c=[a b]';</a:t>
            </a:r>
          </a:p>
          <a:p>
            <a:r>
              <a:rPr lang="en-US" altLang="zh-CN" dirty="0"/>
              <a:t>A=[126743 127627 128453 129227 129988 130756 131448 132129 132802 133450 134091 134735 135404 136072 136782 137462];</a:t>
            </a:r>
          </a:p>
          <a:p>
            <a:r>
              <a:rPr lang="en-US" altLang="zh-CN" dirty="0"/>
              <a:t>B=</a:t>
            </a:r>
            <a:r>
              <a:rPr lang="en-US" altLang="zh-CN" dirty="0" err="1"/>
              <a:t>cumsum</a:t>
            </a:r>
            <a:r>
              <a:rPr lang="en-US" altLang="zh-CN" dirty="0"/>
              <a:t>(A) % </a:t>
            </a:r>
            <a:r>
              <a:rPr lang="zh-CN" altLang="en-US" dirty="0"/>
              <a:t>原始数据累加</a:t>
            </a:r>
            <a:r>
              <a:rPr lang="en-US" altLang="zh-CN" dirty="0"/>
              <a:t>224.2955</a:t>
            </a:r>
            <a:endParaRPr lang="zh-CN" altLang="en-US" dirty="0"/>
          </a:p>
          <a:p>
            <a:r>
              <a:rPr lang="en-US" altLang="zh-CN" dirty="0"/>
              <a:t>n=length(A);</a:t>
            </a:r>
          </a:p>
          <a:p>
            <a:r>
              <a:rPr lang="en-US" altLang="zh-CN" dirty="0"/>
              <a:t>for </a:t>
            </a:r>
            <a:r>
              <a:rPr lang="en-US" altLang="zh-CN" dirty="0" err="1"/>
              <a:t>i</a:t>
            </a:r>
            <a:r>
              <a:rPr lang="en-US" altLang="zh-CN" dirty="0"/>
              <a:t>=1:(n-1)</a:t>
            </a:r>
          </a:p>
          <a:p>
            <a:r>
              <a:rPr lang="en-US" altLang="zh-CN" dirty="0"/>
              <a:t>C(</a:t>
            </a:r>
            <a:r>
              <a:rPr lang="en-US" altLang="zh-CN" dirty="0" err="1"/>
              <a:t>i</a:t>
            </a:r>
            <a:r>
              <a:rPr lang="en-US" altLang="zh-CN" dirty="0"/>
              <a:t>)=(B(</a:t>
            </a:r>
            <a:r>
              <a:rPr lang="en-US" altLang="zh-CN" dirty="0" err="1"/>
              <a:t>i</a:t>
            </a:r>
            <a:r>
              <a:rPr lang="en-US" altLang="zh-CN" dirty="0"/>
              <a:t>)+B(i+1))/2; % </a:t>
            </a:r>
            <a:r>
              <a:rPr lang="zh-CN" altLang="en-US" dirty="0"/>
              <a:t>生成累加矩阵</a:t>
            </a:r>
          </a:p>
          <a:p>
            <a:r>
              <a:rPr lang="en-US" altLang="zh-CN" dirty="0"/>
              <a:t>end</a:t>
            </a:r>
          </a:p>
          <a:p>
            <a:r>
              <a:rPr lang="en-US" altLang="zh-CN" dirty="0"/>
              <a:t>% </a:t>
            </a:r>
            <a:r>
              <a:rPr lang="zh-CN" altLang="en-US" dirty="0"/>
              <a:t>计算待定参数的值</a:t>
            </a:r>
          </a:p>
          <a:p>
            <a:r>
              <a:rPr lang="en-US" altLang="zh-CN" dirty="0"/>
              <a:t>D=A;D(1)=[];</a:t>
            </a:r>
          </a:p>
          <a:p>
            <a:r>
              <a:rPr lang="en-US" altLang="zh-CN" dirty="0"/>
              <a:t>D=D';</a:t>
            </a:r>
          </a:p>
          <a:p>
            <a:r>
              <a:rPr lang="en-US" altLang="zh-CN" dirty="0"/>
              <a:t>E=[-</a:t>
            </a:r>
            <a:r>
              <a:rPr lang="en-US" altLang="zh-CN" dirty="0" err="1"/>
              <a:t>C;ones</a:t>
            </a:r>
            <a:r>
              <a:rPr lang="en-US" altLang="zh-CN" dirty="0"/>
              <a:t>(1,n-1)];</a:t>
            </a:r>
          </a:p>
          <a:p>
            <a:r>
              <a:rPr lang="en-US" altLang="zh-CN" dirty="0"/>
              <a:t>c=inv(E*E')*E*D;</a:t>
            </a:r>
          </a:p>
        </p:txBody>
      </p:sp>
      <p:sp>
        <p:nvSpPr>
          <p:cNvPr id="3" name="文本框 2">
            <a:extLst>
              <a:ext uri="{FF2B5EF4-FFF2-40B4-BE49-F238E27FC236}">
                <a16:creationId xmlns:a16="http://schemas.microsoft.com/office/drawing/2014/main" id="{F1186C8F-D340-49E0-8443-E2776FFE95AB}"/>
              </a:ext>
            </a:extLst>
          </p:cNvPr>
          <p:cNvSpPr txBox="1"/>
          <p:nvPr/>
        </p:nvSpPr>
        <p:spPr>
          <a:xfrm>
            <a:off x="5239796" y="1018249"/>
            <a:ext cx="3379666" cy="3416320"/>
          </a:xfrm>
          <a:prstGeom prst="rect">
            <a:avLst/>
          </a:prstGeom>
          <a:noFill/>
        </p:spPr>
        <p:txBody>
          <a:bodyPr wrap="square" rtlCol="0">
            <a:spAutoFit/>
          </a:bodyPr>
          <a:lstStyle/>
          <a:p>
            <a:r>
              <a:rPr lang="en-US" altLang="zh-CN" dirty="0"/>
              <a:t>c=c';</a:t>
            </a:r>
          </a:p>
          <a:p>
            <a:r>
              <a:rPr lang="en-US" altLang="zh-CN" dirty="0"/>
              <a:t>a=c(1)</a:t>
            </a:r>
          </a:p>
          <a:p>
            <a:r>
              <a:rPr lang="en-US" altLang="zh-CN" dirty="0"/>
              <a:t>b=c(2)</a:t>
            </a:r>
          </a:p>
          <a:p>
            <a:r>
              <a:rPr lang="en-US" altLang="zh-CN" dirty="0"/>
              <a:t>value1=b/a</a:t>
            </a:r>
          </a:p>
          <a:p>
            <a:r>
              <a:rPr lang="en-US" altLang="zh-CN" dirty="0"/>
              <a:t>value2=A(1)-b/a%[A(1)-b/a]*e^(-a*(i-1))+b/a</a:t>
            </a:r>
          </a:p>
          <a:p>
            <a:r>
              <a:rPr lang="en-US" altLang="zh-CN" dirty="0"/>
              <a:t>% </a:t>
            </a:r>
            <a:r>
              <a:rPr lang="zh-CN" altLang="en-US" dirty="0"/>
              <a:t>预测后续数据</a:t>
            </a:r>
          </a:p>
          <a:p>
            <a:r>
              <a:rPr lang="en-US" altLang="zh-CN" dirty="0"/>
              <a:t>F=[];F(1)=A(1);</a:t>
            </a:r>
          </a:p>
          <a:p>
            <a:r>
              <a:rPr lang="en-US" altLang="zh-CN" dirty="0"/>
              <a:t>for </a:t>
            </a:r>
            <a:r>
              <a:rPr lang="en-US" altLang="zh-CN" dirty="0" err="1"/>
              <a:t>i</a:t>
            </a:r>
            <a:r>
              <a:rPr lang="en-US" altLang="zh-CN" dirty="0"/>
              <a:t>=2:(n+16)</a:t>
            </a:r>
          </a:p>
          <a:p>
            <a:r>
              <a:rPr lang="en-US" altLang="zh-CN" dirty="0"/>
              <a:t>F(</a:t>
            </a:r>
            <a:r>
              <a:rPr lang="en-US" altLang="zh-CN" dirty="0" err="1"/>
              <a:t>i</a:t>
            </a:r>
            <a:r>
              <a:rPr lang="en-US" altLang="zh-CN" dirty="0"/>
              <a:t>)=(A(1)-b/a)/exp(a*(i-1))+b/a ;</a:t>
            </a:r>
          </a:p>
          <a:p>
            <a:r>
              <a:rPr lang="en-US" altLang="zh-CN" dirty="0"/>
              <a:t>end</a:t>
            </a:r>
          </a:p>
          <a:p>
            <a:r>
              <a:rPr lang="en-US" altLang="zh-CN" dirty="0"/>
              <a:t>G=[];G(1)=A(1);</a:t>
            </a:r>
          </a:p>
          <a:p>
            <a:r>
              <a:rPr lang="en-US" altLang="zh-CN" dirty="0"/>
              <a:t>for </a:t>
            </a:r>
            <a:r>
              <a:rPr lang="en-US" altLang="zh-CN" dirty="0" err="1"/>
              <a:t>i</a:t>
            </a:r>
            <a:r>
              <a:rPr lang="en-US" altLang="zh-CN" dirty="0"/>
              <a:t>=2:(n+16)</a:t>
            </a:r>
          </a:p>
          <a:p>
            <a:r>
              <a:rPr lang="en-US" altLang="zh-CN" dirty="0"/>
              <a:t>G(</a:t>
            </a:r>
            <a:r>
              <a:rPr lang="en-US" altLang="zh-CN" dirty="0" err="1"/>
              <a:t>i</a:t>
            </a:r>
            <a:r>
              <a:rPr lang="en-US" altLang="zh-CN" dirty="0"/>
              <a:t>)=F(</a:t>
            </a:r>
            <a:r>
              <a:rPr lang="en-US" altLang="zh-CN" dirty="0" err="1"/>
              <a:t>i</a:t>
            </a:r>
            <a:r>
              <a:rPr lang="en-US" altLang="zh-CN" dirty="0"/>
              <a:t>)-F(i-1); %</a:t>
            </a:r>
            <a:r>
              <a:rPr lang="zh-CN" altLang="en-US" dirty="0"/>
              <a:t>得到预测出来的数据</a:t>
            </a:r>
          </a:p>
          <a:p>
            <a:r>
              <a:rPr lang="en-US" altLang="zh-CN" dirty="0"/>
              <a:t>end </a:t>
            </a:r>
          </a:p>
          <a:p>
            <a:endParaRPr lang="en-US" altLang="zh-CN" dirty="0"/>
          </a:p>
          <a:p>
            <a:endParaRPr lang="zh-CN" altLang="en-US" dirty="0"/>
          </a:p>
        </p:txBody>
      </p:sp>
    </p:spTree>
    <p:extLst>
      <p:ext uri="{BB962C8B-B14F-4D97-AF65-F5344CB8AC3E}">
        <p14:creationId xmlns:p14="http://schemas.microsoft.com/office/powerpoint/2010/main" val="1796459043"/>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250"/>
                                        <p:tgtEl>
                                          <p:spTgt spid="21"/>
                                        </p:tgtEl>
                                      </p:cBhvr>
                                    </p:animEffect>
                                    <p:anim calcmode="lin" valueType="num">
                                      <p:cBhvr>
                                        <p:cTn id="12" dur="250" fill="hold"/>
                                        <p:tgtEl>
                                          <p:spTgt spid="21"/>
                                        </p:tgtEl>
                                        <p:attrNameLst>
                                          <p:attrName>ppt_x</p:attrName>
                                        </p:attrNameLst>
                                      </p:cBhvr>
                                      <p:tavLst>
                                        <p:tav tm="0">
                                          <p:val>
                                            <p:strVal val="#ppt_x"/>
                                          </p:val>
                                        </p:tav>
                                        <p:tav tm="100000">
                                          <p:val>
                                            <p:strVal val="#ppt_x"/>
                                          </p:val>
                                        </p:tav>
                                      </p:tavLst>
                                    </p:anim>
                                    <p:anim calcmode="lin" valueType="num">
                                      <p:cBhvr>
                                        <p:cTn id="13" dur="250" fill="hold"/>
                                        <p:tgtEl>
                                          <p:spTgt spid="21"/>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250"/>
                                  </p:stCondLst>
                                  <p:iterate type="wd">
                                    <p:tmPct val="10000"/>
                                  </p:iterate>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4792" y="-64181"/>
            <a:ext cx="2800367" cy="1757762"/>
            <a:chOff x="-139723" y="-85574"/>
            <a:chExt cx="3733823" cy="2343682"/>
          </a:xfrm>
        </p:grpSpPr>
        <p:sp>
          <p:nvSpPr>
            <p:cNvPr id="5" name="等腰三角形 4"/>
            <p:cNvSpPr/>
            <p:nvPr/>
          </p:nvSpPr>
          <p:spPr>
            <a:xfrm rot="10800000">
              <a:off x="986266" y="7437"/>
              <a:ext cx="730501" cy="629742"/>
            </a:xfrm>
            <a:prstGeom prst="triangle">
              <a:avLst/>
            </a:prstGeom>
            <a:solidFill>
              <a:srgbClr val="F0CDE4"/>
            </a:solidFill>
            <a:ln w="3810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5"/>
            <p:cNvSpPr/>
            <p:nvPr/>
          </p:nvSpPr>
          <p:spPr>
            <a:xfrm rot="10800000">
              <a:off x="1243918" y="1440"/>
              <a:ext cx="653970" cy="563769"/>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l="11837" t="11938" b="5523"/>
            <a:stretch>
              <a:fillRect/>
            </a:stretch>
          </p:blipFill>
          <p:spPr>
            <a:xfrm rot="21199914">
              <a:off x="-139723" y="-85574"/>
              <a:ext cx="1703670" cy="2343682"/>
            </a:xfrm>
            <a:custGeom>
              <a:avLst/>
              <a:gdLst>
                <a:gd name="connsiteX0" fmla="*/ 5411369 w 5411369"/>
                <a:gd name="connsiteY0" fmla="*/ 7444244 h 7444244"/>
                <a:gd name="connsiteX1" fmla="*/ 0 w 5411369"/>
                <a:gd name="connsiteY1" fmla="*/ 6811608 h 7444244"/>
                <a:gd name="connsiteX2" fmla="*/ 796335 w 5411369"/>
                <a:gd name="connsiteY2" fmla="*/ 0 h 7444244"/>
                <a:gd name="connsiteX3" fmla="*/ 5411369 w 5411369"/>
                <a:gd name="connsiteY3" fmla="*/ 539537 h 7444244"/>
                <a:gd name="connsiteX4" fmla="*/ 5411369 w 5411369"/>
                <a:gd name="connsiteY4" fmla="*/ 7444244 h 7444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1369" h="7444244">
                  <a:moveTo>
                    <a:pt x="5411369" y="7444244"/>
                  </a:moveTo>
                  <a:lnTo>
                    <a:pt x="0" y="6811608"/>
                  </a:lnTo>
                  <a:lnTo>
                    <a:pt x="796335" y="0"/>
                  </a:lnTo>
                  <a:lnTo>
                    <a:pt x="5411369" y="539537"/>
                  </a:lnTo>
                  <a:lnTo>
                    <a:pt x="5411369" y="7444244"/>
                  </a:lnTo>
                  <a:close/>
                </a:path>
              </a:pathLst>
            </a:custGeom>
          </p:spPr>
        </p:pic>
        <p:sp>
          <p:nvSpPr>
            <p:cNvPr id="8" name="文本框 26"/>
            <p:cNvSpPr>
              <a:spLocks noChangeArrowheads="1"/>
            </p:cNvSpPr>
            <p:nvPr/>
          </p:nvSpPr>
          <p:spPr bwMode="auto">
            <a:xfrm>
              <a:off x="808530" y="559567"/>
              <a:ext cx="2785570" cy="523220"/>
            </a:xfrm>
            <a:prstGeom prst="rect">
              <a:avLst/>
            </a:prstGeom>
            <a:noFill/>
            <a:ln w="9525">
              <a:noFill/>
              <a:miter lim="800000"/>
            </a:ln>
          </p:spPr>
          <p:txBody>
            <a:bodyPr wrap="square" lIns="68580" tIns="34290" rIns="68580" bIns="34290">
              <a:spAutoFit/>
            </a:bodyPr>
            <a:lstStyle/>
            <a:p>
              <a:pPr marL="0" marR="0" lvl="0" indent="0" algn="dist"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404040"/>
                  </a:solidFill>
                  <a:effectLst/>
                  <a:uLnTx/>
                  <a:uFillTx/>
                  <a:latin typeface="华文细黑" panose="02010600040101010101" pitchFamily="2" charset="-122"/>
                  <a:ea typeface="华文细黑" panose="02010600040101010101" pitchFamily="2" charset="-122"/>
                  <a:cs typeface="+mn-cs"/>
                  <a:sym typeface="宋体" panose="02010600030101010101" pitchFamily="2" charset="-122"/>
                </a:rPr>
                <a:t>模型求解</a:t>
              </a:r>
            </a:p>
          </p:txBody>
        </p:sp>
      </p:grpSp>
      <p:sp>
        <p:nvSpPr>
          <p:cNvPr id="21" name="文本框 20"/>
          <p:cNvSpPr txBox="1"/>
          <p:nvPr/>
        </p:nvSpPr>
        <p:spPr>
          <a:xfrm>
            <a:off x="3552762" y="411980"/>
            <a:ext cx="2021781" cy="4001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宋体" panose="02010600030101010101" pitchFamily="2" charset="-122"/>
                <a:ea typeface="宋体" panose="02010600030101010101" pitchFamily="2" charset="-122"/>
              </a:rPr>
              <a:t>灰色预测</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模型</a:t>
            </a:r>
          </a:p>
        </p:txBody>
      </p:sp>
      <p:sp>
        <p:nvSpPr>
          <p:cNvPr id="3" name="文本框 2">
            <a:extLst>
              <a:ext uri="{FF2B5EF4-FFF2-40B4-BE49-F238E27FC236}">
                <a16:creationId xmlns:a16="http://schemas.microsoft.com/office/drawing/2014/main" id="{F1186C8F-D340-49E0-8443-E2776FFE95AB}"/>
              </a:ext>
            </a:extLst>
          </p:cNvPr>
          <p:cNvSpPr txBox="1"/>
          <p:nvPr/>
        </p:nvSpPr>
        <p:spPr>
          <a:xfrm>
            <a:off x="5239796" y="1018249"/>
            <a:ext cx="3379666" cy="507831"/>
          </a:xfrm>
          <a:prstGeom prst="rect">
            <a:avLst/>
          </a:prstGeom>
          <a:noFill/>
        </p:spPr>
        <p:txBody>
          <a:bodyPr wrap="square" rtlCol="0">
            <a:spAutoFit/>
          </a:bodyPr>
          <a:lstStyle/>
          <a:p>
            <a:endParaRPr lang="en-US" altLang="zh-CN" dirty="0"/>
          </a:p>
          <a:p>
            <a:endParaRPr lang="zh-CN" altLang="en-US" dirty="0"/>
          </a:p>
        </p:txBody>
      </p:sp>
      <p:pic>
        <p:nvPicPr>
          <p:cNvPr id="9" name="图片 8" descr="图片包含 地图, 文字&#10;&#10;描述已自动生成">
            <a:extLst>
              <a:ext uri="{FF2B5EF4-FFF2-40B4-BE49-F238E27FC236}">
                <a16:creationId xmlns:a16="http://schemas.microsoft.com/office/drawing/2014/main" id="{424B2E91-51E0-446F-A262-8E94E9BEF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890" y="914375"/>
            <a:ext cx="5612219" cy="4167496"/>
          </a:xfrm>
          <a:prstGeom prst="rect">
            <a:avLst/>
          </a:prstGeom>
        </p:spPr>
      </p:pic>
    </p:spTree>
    <p:extLst>
      <p:ext uri="{BB962C8B-B14F-4D97-AF65-F5344CB8AC3E}">
        <p14:creationId xmlns:p14="http://schemas.microsoft.com/office/powerpoint/2010/main" val="1970439434"/>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250"/>
                                        <p:tgtEl>
                                          <p:spTgt spid="21"/>
                                        </p:tgtEl>
                                      </p:cBhvr>
                                    </p:animEffect>
                                    <p:anim calcmode="lin" valueType="num">
                                      <p:cBhvr>
                                        <p:cTn id="12" dur="250" fill="hold"/>
                                        <p:tgtEl>
                                          <p:spTgt spid="21"/>
                                        </p:tgtEl>
                                        <p:attrNameLst>
                                          <p:attrName>ppt_x</p:attrName>
                                        </p:attrNameLst>
                                      </p:cBhvr>
                                      <p:tavLst>
                                        <p:tav tm="0">
                                          <p:val>
                                            <p:strVal val="#ppt_x"/>
                                          </p:val>
                                        </p:tav>
                                        <p:tav tm="100000">
                                          <p:val>
                                            <p:strVal val="#ppt_x"/>
                                          </p:val>
                                        </p:tav>
                                      </p:tavLst>
                                    </p:anim>
                                    <p:anim calcmode="lin" valueType="num">
                                      <p:cBhvr>
                                        <p:cTn id="13" dur="25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4792" y="-64181"/>
            <a:ext cx="2800367" cy="1757762"/>
            <a:chOff x="-139723" y="-85574"/>
            <a:chExt cx="3733823" cy="2343682"/>
          </a:xfrm>
        </p:grpSpPr>
        <p:sp>
          <p:nvSpPr>
            <p:cNvPr id="5" name="等腰三角形 4"/>
            <p:cNvSpPr/>
            <p:nvPr/>
          </p:nvSpPr>
          <p:spPr>
            <a:xfrm rot="10800000">
              <a:off x="986266" y="7437"/>
              <a:ext cx="730501" cy="629742"/>
            </a:xfrm>
            <a:prstGeom prst="triangle">
              <a:avLst/>
            </a:prstGeom>
            <a:solidFill>
              <a:srgbClr val="F0CDE4"/>
            </a:solidFill>
            <a:ln w="3810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5"/>
            <p:cNvSpPr/>
            <p:nvPr/>
          </p:nvSpPr>
          <p:spPr>
            <a:xfrm rot="10800000">
              <a:off x="1243918" y="1440"/>
              <a:ext cx="653970" cy="563769"/>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l="11837" t="11938" b="5523"/>
            <a:stretch>
              <a:fillRect/>
            </a:stretch>
          </p:blipFill>
          <p:spPr>
            <a:xfrm rot="21199914">
              <a:off x="-139723" y="-85574"/>
              <a:ext cx="1703670" cy="2343682"/>
            </a:xfrm>
            <a:custGeom>
              <a:avLst/>
              <a:gdLst>
                <a:gd name="connsiteX0" fmla="*/ 5411369 w 5411369"/>
                <a:gd name="connsiteY0" fmla="*/ 7444244 h 7444244"/>
                <a:gd name="connsiteX1" fmla="*/ 0 w 5411369"/>
                <a:gd name="connsiteY1" fmla="*/ 6811608 h 7444244"/>
                <a:gd name="connsiteX2" fmla="*/ 796335 w 5411369"/>
                <a:gd name="connsiteY2" fmla="*/ 0 h 7444244"/>
                <a:gd name="connsiteX3" fmla="*/ 5411369 w 5411369"/>
                <a:gd name="connsiteY3" fmla="*/ 539537 h 7444244"/>
                <a:gd name="connsiteX4" fmla="*/ 5411369 w 5411369"/>
                <a:gd name="connsiteY4" fmla="*/ 7444244 h 7444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1369" h="7444244">
                  <a:moveTo>
                    <a:pt x="5411369" y="7444244"/>
                  </a:moveTo>
                  <a:lnTo>
                    <a:pt x="0" y="6811608"/>
                  </a:lnTo>
                  <a:lnTo>
                    <a:pt x="796335" y="0"/>
                  </a:lnTo>
                  <a:lnTo>
                    <a:pt x="5411369" y="539537"/>
                  </a:lnTo>
                  <a:lnTo>
                    <a:pt x="5411369" y="7444244"/>
                  </a:lnTo>
                  <a:close/>
                </a:path>
              </a:pathLst>
            </a:custGeom>
          </p:spPr>
        </p:pic>
        <p:sp>
          <p:nvSpPr>
            <p:cNvPr id="8" name="文本框 26"/>
            <p:cNvSpPr>
              <a:spLocks noChangeArrowheads="1"/>
            </p:cNvSpPr>
            <p:nvPr/>
          </p:nvSpPr>
          <p:spPr bwMode="auto">
            <a:xfrm>
              <a:off x="808530" y="559567"/>
              <a:ext cx="2785570" cy="523220"/>
            </a:xfrm>
            <a:prstGeom prst="rect">
              <a:avLst/>
            </a:prstGeom>
            <a:noFill/>
            <a:ln w="9525">
              <a:noFill/>
              <a:miter lim="800000"/>
            </a:ln>
          </p:spPr>
          <p:txBody>
            <a:bodyPr wrap="square" lIns="68580" tIns="34290" rIns="68580" bIns="34290">
              <a:spAutoFit/>
            </a:bodyPr>
            <a:lstStyle/>
            <a:p>
              <a:pPr marL="0" marR="0" lvl="0" indent="0" algn="dist"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404040"/>
                  </a:solidFill>
                  <a:effectLst/>
                  <a:uLnTx/>
                  <a:uFillTx/>
                  <a:latin typeface="华文细黑" panose="02010600040101010101" pitchFamily="2" charset="-122"/>
                  <a:ea typeface="华文细黑" panose="02010600040101010101" pitchFamily="2" charset="-122"/>
                  <a:cs typeface="+mn-cs"/>
                  <a:sym typeface="宋体" panose="02010600030101010101" pitchFamily="2" charset="-122"/>
                </a:rPr>
                <a:t>模型求解</a:t>
              </a:r>
            </a:p>
          </p:txBody>
        </p:sp>
      </p:grpSp>
      <p:sp>
        <p:nvSpPr>
          <p:cNvPr id="21" name="文本框 20"/>
          <p:cNvSpPr txBox="1"/>
          <p:nvPr/>
        </p:nvSpPr>
        <p:spPr>
          <a:xfrm>
            <a:off x="3038111" y="369449"/>
            <a:ext cx="3379665" cy="4001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2000" noProof="0" dirty="0">
                <a:solidFill>
                  <a:prstClr val="black"/>
                </a:solidFill>
                <a:latin typeface="宋体" panose="02010600030101010101" pitchFamily="2" charset="-122"/>
                <a:ea typeface="宋体" panose="02010600030101010101" pitchFamily="2" charset="-122"/>
              </a:rPr>
              <a:t>各年龄段人口分布预测</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模型</a:t>
            </a:r>
          </a:p>
        </p:txBody>
      </p:sp>
      <p:sp>
        <p:nvSpPr>
          <p:cNvPr id="22" name="文本框 21"/>
          <p:cNvSpPr txBox="1"/>
          <p:nvPr/>
        </p:nvSpPr>
        <p:spPr>
          <a:xfrm>
            <a:off x="1006549" y="914375"/>
            <a:ext cx="4063126" cy="3624069"/>
          </a:xfrm>
          <a:prstGeom prst="rect">
            <a:avLst/>
          </a:prstGeom>
          <a:noFill/>
        </p:spPr>
        <p:txBody>
          <a:bodyPr wrap="square" rtlCol="0">
            <a:spAutoFit/>
          </a:bodyPr>
          <a:lstStyle/>
          <a:p>
            <a:r>
              <a:rPr lang="en-US" altLang="zh-CN" dirty="0"/>
              <a:t>clear;</a:t>
            </a:r>
          </a:p>
          <a:p>
            <a:r>
              <a:rPr lang="en-US" altLang="zh-CN" dirty="0"/>
              <a:t>D=load('./dataforpeoplenumber.txt');</a:t>
            </a:r>
          </a:p>
          <a:p>
            <a:r>
              <a:rPr lang="en-US" altLang="zh-CN" dirty="0"/>
              <a:t>DR=(D(:,2));</a:t>
            </a:r>
          </a:p>
          <a:p>
            <a:r>
              <a:rPr lang="en-US" altLang="zh-CN" dirty="0"/>
              <a:t>BR=(D(:,3));</a:t>
            </a:r>
          </a:p>
          <a:p>
            <a:r>
              <a:rPr lang="en-US" altLang="zh-CN" dirty="0"/>
              <a:t>%</a:t>
            </a:r>
            <a:r>
              <a:rPr lang="zh-CN" altLang="en-US" dirty="0"/>
              <a:t>各个年龄段人口数量，</a:t>
            </a:r>
            <a:r>
              <a:rPr lang="en-US" altLang="zh-CN" dirty="0"/>
              <a:t>20*5</a:t>
            </a:r>
            <a:r>
              <a:rPr lang="zh-CN" altLang="en-US" dirty="0"/>
              <a:t>，</a:t>
            </a:r>
            <a:r>
              <a:rPr lang="en-US" altLang="zh-CN" dirty="0"/>
              <a:t>100</a:t>
            </a:r>
            <a:r>
              <a:rPr lang="zh-CN" altLang="en-US" dirty="0"/>
              <a:t>年数据</a:t>
            </a:r>
          </a:p>
          <a:p>
            <a:r>
              <a:rPr lang="en-US" altLang="zh-CN" dirty="0"/>
              <a:t>N=zeros(21,5);</a:t>
            </a:r>
          </a:p>
          <a:p>
            <a:r>
              <a:rPr lang="en-US" altLang="zh-CN" dirty="0"/>
              <a:t>N(:,1)=</a:t>
            </a:r>
            <a:r>
              <a:rPr lang="en-US" altLang="zh-CN" dirty="0" err="1"/>
              <a:t>specific_people</a:t>
            </a:r>
            <a:r>
              <a:rPr lang="en-US" altLang="zh-CN" dirty="0"/>
              <a:t>(D(:,1),DR,BR);</a:t>
            </a:r>
          </a:p>
          <a:p>
            <a:r>
              <a:rPr lang="en-US" altLang="zh-CN" dirty="0"/>
              <a:t>subplot(4,5,1);</a:t>
            </a:r>
          </a:p>
          <a:p>
            <a:r>
              <a:rPr lang="en-US" altLang="zh-CN" dirty="0"/>
              <a:t>plot(N(:,1));</a:t>
            </a:r>
          </a:p>
          <a:p>
            <a:r>
              <a:rPr lang="en-US" altLang="zh-CN" dirty="0"/>
              <a:t>title('1</a:t>
            </a:r>
            <a:r>
              <a:rPr lang="zh-CN" altLang="en-US" dirty="0"/>
              <a:t>个</a:t>
            </a:r>
            <a:r>
              <a:rPr lang="en-US" altLang="zh-CN" dirty="0"/>
              <a:t>5</a:t>
            </a:r>
            <a:r>
              <a:rPr lang="zh-CN" altLang="en-US" dirty="0"/>
              <a:t>年后</a:t>
            </a:r>
            <a:r>
              <a:rPr lang="en-US" altLang="zh-CN" dirty="0"/>
              <a:t>');</a:t>
            </a:r>
          </a:p>
          <a:p>
            <a:r>
              <a:rPr lang="en-US" altLang="zh-CN" dirty="0"/>
              <a:t>for </a:t>
            </a:r>
            <a:r>
              <a:rPr lang="en-US" altLang="zh-CN" dirty="0" err="1"/>
              <a:t>i</a:t>
            </a:r>
            <a:r>
              <a:rPr lang="en-US" altLang="zh-CN" dirty="0"/>
              <a:t>=2:1:20</a:t>
            </a:r>
          </a:p>
          <a:p>
            <a:r>
              <a:rPr lang="en-US" altLang="zh-CN" dirty="0"/>
              <a:t>N(:,</a:t>
            </a:r>
            <a:r>
              <a:rPr lang="en-US" altLang="zh-CN" dirty="0" err="1"/>
              <a:t>i</a:t>
            </a:r>
            <a:r>
              <a:rPr lang="en-US" altLang="zh-CN" dirty="0"/>
              <a:t>)=</a:t>
            </a:r>
            <a:r>
              <a:rPr lang="en-US" altLang="zh-CN" dirty="0" err="1"/>
              <a:t>specific_people</a:t>
            </a:r>
            <a:r>
              <a:rPr lang="en-US" altLang="zh-CN" dirty="0"/>
              <a:t>(N(:,i-1),DR,BR);</a:t>
            </a:r>
          </a:p>
          <a:p>
            <a:r>
              <a:rPr lang="en-US" altLang="zh-CN" dirty="0"/>
              <a:t>subplot(4,5,i);</a:t>
            </a:r>
          </a:p>
          <a:p>
            <a:r>
              <a:rPr lang="en-US" altLang="zh-CN" dirty="0"/>
              <a:t>plot(N(:,</a:t>
            </a:r>
            <a:r>
              <a:rPr lang="en-US" altLang="zh-CN" dirty="0" err="1"/>
              <a:t>i</a:t>
            </a:r>
            <a:r>
              <a:rPr lang="en-US" altLang="zh-CN" dirty="0"/>
              <a:t>));</a:t>
            </a:r>
          </a:p>
          <a:p>
            <a:r>
              <a:rPr lang="en-US" altLang="zh-CN" dirty="0"/>
              <a:t>title([num2str(</a:t>
            </a:r>
            <a:r>
              <a:rPr lang="en-US" altLang="zh-CN" dirty="0" err="1"/>
              <a:t>i</a:t>
            </a:r>
            <a:r>
              <a:rPr lang="en-US" altLang="zh-CN" dirty="0"/>
              <a:t>),' </a:t>
            </a:r>
            <a:r>
              <a:rPr lang="zh-CN" altLang="en-US" dirty="0"/>
              <a:t>个</a:t>
            </a:r>
            <a:r>
              <a:rPr lang="en-US" altLang="zh-CN" dirty="0"/>
              <a:t>5</a:t>
            </a:r>
            <a:r>
              <a:rPr lang="zh-CN" altLang="en-US" dirty="0"/>
              <a:t>年后</a:t>
            </a:r>
            <a:r>
              <a:rPr lang="en-US" altLang="zh-CN" dirty="0"/>
              <a:t>']);</a:t>
            </a:r>
          </a:p>
          <a:p>
            <a:r>
              <a:rPr lang="en-US" altLang="zh-CN" dirty="0"/>
              <a:t>end</a:t>
            </a:r>
          </a:p>
          <a:p>
            <a:endParaRPr lang="en-US" altLang="zh-CN" dirty="0"/>
          </a:p>
        </p:txBody>
      </p:sp>
      <p:sp>
        <p:nvSpPr>
          <p:cNvPr id="3" name="文本框 2">
            <a:extLst>
              <a:ext uri="{FF2B5EF4-FFF2-40B4-BE49-F238E27FC236}">
                <a16:creationId xmlns:a16="http://schemas.microsoft.com/office/drawing/2014/main" id="{F1186C8F-D340-49E0-8443-E2776FFE95AB}"/>
              </a:ext>
            </a:extLst>
          </p:cNvPr>
          <p:cNvSpPr txBox="1"/>
          <p:nvPr/>
        </p:nvSpPr>
        <p:spPr>
          <a:xfrm>
            <a:off x="4934996" y="967464"/>
            <a:ext cx="3379666" cy="3208571"/>
          </a:xfrm>
          <a:prstGeom prst="rect">
            <a:avLst/>
          </a:prstGeom>
          <a:noFill/>
        </p:spPr>
        <p:txBody>
          <a:bodyPr wrap="square" rtlCol="0">
            <a:spAutoFit/>
          </a:bodyPr>
          <a:lstStyle/>
          <a:p>
            <a:r>
              <a:rPr lang="en-US" altLang="zh-CN" dirty="0"/>
              <a:t>%%</a:t>
            </a:r>
            <a:r>
              <a:rPr lang="zh-CN" altLang="en-US" dirty="0"/>
              <a:t>总人口变化</a:t>
            </a:r>
          </a:p>
          <a:p>
            <a:r>
              <a:rPr lang="en-US" altLang="zh-CN" dirty="0"/>
              <a:t>figure;</a:t>
            </a:r>
          </a:p>
          <a:p>
            <a:r>
              <a:rPr lang="en-US" altLang="zh-CN" dirty="0"/>
              <a:t>M=sum(N)</a:t>
            </a:r>
          </a:p>
          <a:p>
            <a:r>
              <a:rPr lang="en-US" altLang="zh-CN" dirty="0"/>
              <a:t>plot(M,'-o');</a:t>
            </a:r>
          </a:p>
          <a:p>
            <a:r>
              <a:rPr lang="en-US" altLang="zh-CN" dirty="0"/>
              <a:t>%set(gca,'XTick',2010:5:2060);</a:t>
            </a:r>
          </a:p>
          <a:p>
            <a:r>
              <a:rPr lang="en-US" altLang="zh-CN" dirty="0"/>
              <a:t>t=size(M,2);</a:t>
            </a:r>
          </a:p>
          <a:p>
            <a:r>
              <a:rPr lang="en-US" altLang="zh-CN" dirty="0"/>
              <a:t>for </a:t>
            </a:r>
            <a:r>
              <a:rPr lang="en-US" altLang="zh-CN" dirty="0" err="1"/>
              <a:t>i</a:t>
            </a:r>
            <a:r>
              <a:rPr lang="en-US" altLang="zh-CN" dirty="0"/>
              <a:t>=1:1:t</a:t>
            </a:r>
          </a:p>
          <a:p>
            <a:r>
              <a:rPr lang="en-US" altLang="zh-CN" dirty="0"/>
              <a:t>text(</a:t>
            </a:r>
            <a:r>
              <a:rPr lang="en-US" altLang="zh-CN" dirty="0" err="1"/>
              <a:t>i,M</a:t>
            </a:r>
            <a:r>
              <a:rPr lang="en-US" altLang="zh-CN" dirty="0"/>
              <a:t>(1,i),num2str(M(1,i)));</a:t>
            </a:r>
          </a:p>
          <a:p>
            <a:r>
              <a:rPr lang="en-US" altLang="zh-CN" dirty="0"/>
              <a:t>end</a:t>
            </a:r>
          </a:p>
          <a:p>
            <a:r>
              <a:rPr lang="en-US" altLang="zh-CN" dirty="0"/>
              <a:t>%D</a:t>
            </a:r>
            <a:r>
              <a:rPr lang="zh-CN" altLang="en-US" dirty="0"/>
              <a:t>各年龄段人口</a:t>
            </a:r>
            <a:r>
              <a:rPr lang="en-US" altLang="zh-CN" dirty="0"/>
              <a:t>DR</a:t>
            </a:r>
            <a:r>
              <a:rPr lang="zh-CN" altLang="en-US" dirty="0"/>
              <a:t>各年龄段死亡率</a:t>
            </a:r>
            <a:r>
              <a:rPr lang="en-US" altLang="zh-CN" dirty="0"/>
              <a:t>BR</a:t>
            </a:r>
            <a:r>
              <a:rPr lang="zh-CN" altLang="en-US" dirty="0"/>
              <a:t>各年龄段出生率</a:t>
            </a:r>
          </a:p>
          <a:p>
            <a:r>
              <a:rPr lang="en-US" altLang="zh-CN" dirty="0"/>
              <a:t>title('2010</a:t>
            </a:r>
            <a:r>
              <a:rPr lang="zh-CN" altLang="en-US" dirty="0"/>
              <a:t>年到</a:t>
            </a:r>
            <a:r>
              <a:rPr lang="en-US" altLang="zh-CN" dirty="0"/>
              <a:t>2060</a:t>
            </a:r>
            <a:r>
              <a:rPr lang="zh-CN" altLang="en-US" dirty="0"/>
              <a:t>年人口预测</a:t>
            </a:r>
            <a:r>
              <a:rPr lang="en-US" altLang="zh-CN" dirty="0"/>
              <a:t>')</a:t>
            </a:r>
          </a:p>
          <a:p>
            <a:r>
              <a:rPr lang="en-US" altLang="zh-CN" dirty="0" err="1"/>
              <a:t>xlabel</a:t>
            </a:r>
            <a:r>
              <a:rPr lang="en-US" altLang="zh-CN" dirty="0"/>
              <a:t>('</a:t>
            </a:r>
            <a:r>
              <a:rPr lang="zh-CN" altLang="en-US" dirty="0"/>
              <a:t>年份</a:t>
            </a:r>
            <a:r>
              <a:rPr lang="en-US" altLang="zh-CN" dirty="0"/>
              <a:t>/</a:t>
            </a:r>
            <a:r>
              <a:rPr lang="zh-CN" altLang="en-US" dirty="0"/>
              <a:t>每</a:t>
            </a:r>
            <a:r>
              <a:rPr lang="en-US" altLang="zh-CN" dirty="0"/>
              <a:t>5</a:t>
            </a:r>
            <a:r>
              <a:rPr lang="zh-CN" altLang="en-US" dirty="0"/>
              <a:t>年</a:t>
            </a:r>
            <a:r>
              <a:rPr lang="en-US" altLang="zh-CN" dirty="0"/>
              <a:t>', 'fontsize',12)</a:t>
            </a:r>
          </a:p>
          <a:p>
            <a:r>
              <a:rPr lang="en-US" altLang="zh-CN" dirty="0" err="1"/>
              <a:t>ylabel</a:t>
            </a:r>
            <a:r>
              <a:rPr lang="en-US" altLang="zh-CN" dirty="0"/>
              <a:t>('</a:t>
            </a:r>
            <a:r>
              <a:rPr lang="zh-CN" altLang="en-US" dirty="0"/>
              <a:t>人口数</a:t>
            </a:r>
            <a:r>
              <a:rPr lang="en-US" altLang="zh-CN" dirty="0"/>
              <a:t>','fontsize',12)</a:t>
            </a:r>
          </a:p>
          <a:p>
            <a:endParaRPr lang="zh-CN" altLang="en-US" dirty="0"/>
          </a:p>
        </p:txBody>
      </p:sp>
    </p:spTree>
    <p:extLst>
      <p:ext uri="{BB962C8B-B14F-4D97-AF65-F5344CB8AC3E}">
        <p14:creationId xmlns:p14="http://schemas.microsoft.com/office/powerpoint/2010/main" val="3990476586"/>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250"/>
                                        <p:tgtEl>
                                          <p:spTgt spid="21"/>
                                        </p:tgtEl>
                                      </p:cBhvr>
                                    </p:animEffect>
                                    <p:anim calcmode="lin" valueType="num">
                                      <p:cBhvr>
                                        <p:cTn id="12" dur="250" fill="hold"/>
                                        <p:tgtEl>
                                          <p:spTgt spid="21"/>
                                        </p:tgtEl>
                                        <p:attrNameLst>
                                          <p:attrName>ppt_x</p:attrName>
                                        </p:attrNameLst>
                                      </p:cBhvr>
                                      <p:tavLst>
                                        <p:tav tm="0">
                                          <p:val>
                                            <p:strVal val="#ppt_x"/>
                                          </p:val>
                                        </p:tav>
                                        <p:tav tm="100000">
                                          <p:val>
                                            <p:strVal val="#ppt_x"/>
                                          </p:val>
                                        </p:tav>
                                      </p:tavLst>
                                    </p:anim>
                                    <p:anim calcmode="lin" valueType="num">
                                      <p:cBhvr>
                                        <p:cTn id="13" dur="250" fill="hold"/>
                                        <p:tgtEl>
                                          <p:spTgt spid="21"/>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250"/>
                                  </p:stCondLst>
                                  <p:iterate type="wd">
                                    <p:tmPct val="10000"/>
                                  </p:iterate>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4792" y="-64181"/>
            <a:ext cx="2800367" cy="1757762"/>
            <a:chOff x="-139723" y="-85574"/>
            <a:chExt cx="3733823" cy="2343682"/>
          </a:xfrm>
        </p:grpSpPr>
        <p:sp>
          <p:nvSpPr>
            <p:cNvPr id="5" name="等腰三角形 4"/>
            <p:cNvSpPr/>
            <p:nvPr/>
          </p:nvSpPr>
          <p:spPr>
            <a:xfrm rot="10800000">
              <a:off x="986266" y="7437"/>
              <a:ext cx="730501" cy="629742"/>
            </a:xfrm>
            <a:prstGeom prst="triangle">
              <a:avLst/>
            </a:prstGeom>
            <a:solidFill>
              <a:srgbClr val="F0CDE4"/>
            </a:solidFill>
            <a:ln w="3810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5"/>
            <p:cNvSpPr/>
            <p:nvPr/>
          </p:nvSpPr>
          <p:spPr>
            <a:xfrm rot="10800000">
              <a:off x="1243918" y="1440"/>
              <a:ext cx="653970" cy="563769"/>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l="11837" t="11938" b="5523"/>
            <a:stretch>
              <a:fillRect/>
            </a:stretch>
          </p:blipFill>
          <p:spPr>
            <a:xfrm rot="21199914">
              <a:off x="-139723" y="-85574"/>
              <a:ext cx="1703670" cy="2343682"/>
            </a:xfrm>
            <a:custGeom>
              <a:avLst/>
              <a:gdLst>
                <a:gd name="connsiteX0" fmla="*/ 5411369 w 5411369"/>
                <a:gd name="connsiteY0" fmla="*/ 7444244 h 7444244"/>
                <a:gd name="connsiteX1" fmla="*/ 0 w 5411369"/>
                <a:gd name="connsiteY1" fmla="*/ 6811608 h 7444244"/>
                <a:gd name="connsiteX2" fmla="*/ 796335 w 5411369"/>
                <a:gd name="connsiteY2" fmla="*/ 0 h 7444244"/>
                <a:gd name="connsiteX3" fmla="*/ 5411369 w 5411369"/>
                <a:gd name="connsiteY3" fmla="*/ 539537 h 7444244"/>
                <a:gd name="connsiteX4" fmla="*/ 5411369 w 5411369"/>
                <a:gd name="connsiteY4" fmla="*/ 7444244 h 7444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1369" h="7444244">
                  <a:moveTo>
                    <a:pt x="5411369" y="7444244"/>
                  </a:moveTo>
                  <a:lnTo>
                    <a:pt x="0" y="6811608"/>
                  </a:lnTo>
                  <a:lnTo>
                    <a:pt x="796335" y="0"/>
                  </a:lnTo>
                  <a:lnTo>
                    <a:pt x="5411369" y="539537"/>
                  </a:lnTo>
                  <a:lnTo>
                    <a:pt x="5411369" y="7444244"/>
                  </a:lnTo>
                  <a:close/>
                </a:path>
              </a:pathLst>
            </a:custGeom>
          </p:spPr>
        </p:pic>
        <p:sp>
          <p:nvSpPr>
            <p:cNvPr id="8" name="文本框 26"/>
            <p:cNvSpPr>
              <a:spLocks noChangeArrowheads="1"/>
            </p:cNvSpPr>
            <p:nvPr/>
          </p:nvSpPr>
          <p:spPr bwMode="auto">
            <a:xfrm>
              <a:off x="808530" y="559567"/>
              <a:ext cx="2785570" cy="523220"/>
            </a:xfrm>
            <a:prstGeom prst="rect">
              <a:avLst/>
            </a:prstGeom>
            <a:noFill/>
            <a:ln w="9525">
              <a:noFill/>
              <a:miter lim="800000"/>
            </a:ln>
          </p:spPr>
          <p:txBody>
            <a:bodyPr wrap="square" lIns="68580" tIns="34290" rIns="68580" bIns="34290">
              <a:spAutoFit/>
            </a:bodyPr>
            <a:lstStyle/>
            <a:p>
              <a:pPr marL="0" marR="0" lvl="0" indent="0" algn="dist"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404040"/>
                  </a:solidFill>
                  <a:effectLst/>
                  <a:uLnTx/>
                  <a:uFillTx/>
                  <a:latin typeface="华文细黑" panose="02010600040101010101" pitchFamily="2" charset="-122"/>
                  <a:ea typeface="华文细黑" panose="02010600040101010101" pitchFamily="2" charset="-122"/>
                  <a:cs typeface="+mn-cs"/>
                  <a:sym typeface="宋体" panose="02010600030101010101" pitchFamily="2" charset="-122"/>
                </a:rPr>
                <a:t>模型求解</a:t>
              </a:r>
            </a:p>
          </p:txBody>
        </p:sp>
      </p:grpSp>
      <p:sp>
        <p:nvSpPr>
          <p:cNvPr id="21" name="文本框 20"/>
          <p:cNvSpPr txBox="1"/>
          <p:nvPr/>
        </p:nvSpPr>
        <p:spPr>
          <a:xfrm>
            <a:off x="3038111" y="369449"/>
            <a:ext cx="4142410" cy="4001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2000" noProof="0" dirty="0">
                <a:solidFill>
                  <a:prstClr val="black"/>
                </a:solidFill>
                <a:latin typeface="宋体" panose="02010600030101010101" pitchFamily="2" charset="-122"/>
                <a:ea typeface="宋体" panose="02010600030101010101" pitchFamily="2" charset="-122"/>
              </a:rPr>
              <a:t>各年龄段人口分布预测</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模型预测图</a:t>
            </a:r>
          </a:p>
        </p:txBody>
      </p:sp>
      <p:pic>
        <p:nvPicPr>
          <p:cNvPr id="9" name="图片 8" descr="图片包含 地图, 文字&#10;&#10;描述已自动生成">
            <a:extLst>
              <a:ext uri="{FF2B5EF4-FFF2-40B4-BE49-F238E27FC236}">
                <a16:creationId xmlns:a16="http://schemas.microsoft.com/office/drawing/2014/main" id="{568382F7-F727-4E1B-B04C-E2195DAE8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416" y="922088"/>
            <a:ext cx="6547186" cy="3097019"/>
          </a:xfrm>
          <a:prstGeom prst="rect">
            <a:avLst/>
          </a:prstGeom>
        </p:spPr>
      </p:pic>
    </p:spTree>
    <p:extLst>
      <p:ext uri="{BB962C8B-B14F-4D97-AF65-F5344CB8AC3E}">
        <p14:creationId xmlns:p14="http://schemas.microsoft.com/office/powerpoint/2010/main" val="3798922261"/>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250"/>
                                        <p:tgtEl>
                                          <p:spTgt spid="21"/>
                                        </p:tgtEl>
                                      </p:cBhvr>
                                    </p:animEffect>
                                    <p:anim calcmode="lin" valueType="num">
                                      <p:cBhvr>
                                        <p:cTn id="12" dur="250" fill="hold"/>
                                        <p:tgtEl>
                                          <p:spTgt spid="21"/>
                                        </p:tgtEl>
                                        <p:attrNameLst>
                                          <p:attrName>ppt_x</p:attrName>
                                        </p:attrNameLst>
                                      </p:cBhvr>
                                      <p:tavLst>
                                        <p:tav tm="0">
                                          <p:val>
                                            <p:strVal val="#ppt_x"/>
                                          </p:val>
                                        </p:tav>
                                        <p:tav tm="100000">
                                          <p:val>
                                            <p:strVal val="#ppt_x"/>
                                          </p:val>
                                        </p:tav>
                                      </p:tavLst>
                                    </p:anim>
                                    <p:anim calcmode="lin" valueType="num">
                                      <p:cBhvr>
                                        <p:cTn id="13" dur="25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4792" y="-64181"/>
            <a:ext cx="2800367" cy="1757762"/>
            <a:chOff x="-139723" y="-85574"/>
            <a:chExt cx="3733823" cy="2343682"/>
          </a:xfrm>
        </p:grpSpPr>
        <p:sp>
          <p:nvSpPr>
            <p:cNvPr id="5" name="等腰三角形 4"/>
            <p:cNvSpPr/>
            <p:nvPr/>
          </p:nvSpPr>
          <p:spPr>
            <a:xfrm rot="10800000">
              <a:off x="986266" y="7437"/>
              <a:ext cx="730501" cy="629742"/>
            </a:xfrm>
            <a:prstGeom prst="triangle">
              <a:avLst/>
            </a:prstGeom>
            <a:solidFill>
              <a:srgbClr val="F0CDE4"/>
            </a:solidFill>
            <a:ln w="3810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5"/>
            <p:cNvSpPr/>
            <p:nvPr/>
          </p:nvSpPr>
          <p:spPr>
            <a:xfrm rot="10800000">
              <a:off x="1243918" y="1440"/>
              <a:ext cx="653970" cy="563769"/>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l="11837" t="11938" b="5523"/>
            <a:stretch>
              <a:fillRect/>
            </a:stretch>
          </p:blipFill>
          <p:spPr>
            <a:xfrm rot="21199914">
              <a:off x="-139723" y="-85574"/>
              <a:ext cx="1703670" cy="2343682"/>
            </a:xfrm>
            <a:custGeom>
              <a:avLst/>
              <a:gdLst>
                <a:gd name="connsiteX0" fmla="*/ 5411369 w 5411369"/>
                <a:gd name="connsiteY0" fmla="*/ 7444244 h 7444244"/>
                <a:gd name="connsiteX1" fmla="*/ 0 w 5411369"/>
                <a:gd name="connsiteY1" fmla="*/ 6811608 h 7444244"/>
                <a:gd name="connsiteX2" fmla="*/ 796335 w 5411369"/>
                <a:gd name="connsiteY2" fmla="*/ 0 h 7444244"/>
                <a:gd name="connsiteX3" fmla="*/ 5411369 w 5411369"/>
                <a:gd name="connsiteY3" fmla="*/ 539537 h 7444244"/>
                <a:gd name="connsiteX4" fmla="*/ 5411369 w 5411369"/>
                <a:gd name="connsiteY4" fmla="*/ 7444244 h 7444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1369" h="7444244">
                  <a:moveTo>
                    <a:pt x="5411369" y="7444244"/>
                  </a:moveTo>
                  <a:lnTo>
                    <a:pt x="0" y="6811608"/>
                  </a:lnTo>
                  <a:lnTo>
                    <a:pt x="796335" y="0"/>
                  </a:lnTo>
                  <a:lnTo>
                    <a:pt x="5411369" y="539537"/>
                  </a:lnTo>
                  <a:lnTo>
                    <a:pt x="5411369" y="7444244"/>
                  </a:lnTo>
                  <a:close/>
                </a:path>
              </a:pathLst>
            </a:custGeom>
          </p:spPr>
        </p:pic>
        <p:sp>
          <p:nvSpPr>
            <p:cNvPr id="8" name="文本框 26"/>
            <p:cNvSpPr>
              <a:spLocks noChangeArrowheads="1"/>
            </p:cNvSpPr>
            <p:nvPr/>
          </p:nvSpPr>
          <p:spPr bwMode="auto">
            <a:xfrm>
              <a:off x="808530" y="559567"/>
              <a:ext cx="2785570" cy="523220"/>
            </a:xfrm>
            <a:prstGeom prst="rect">
              <a:avLst/>
            </a:prstGeom>
            <a:noFill/>
            <a:ln w="9525">
              <a:noFill/>
              <a:miter lim="800000"/>
            </a:ln>
          </p:spPr>
          <p:txBody>
            <a:bodyPr wrap="square" lIns="68580" tIns="34290" rIns="68580" bIns="34290">
              <a:spAutoFit/>
            </a:bodyPr>
            <a:lstStyle/>
            <a:p>
              <a:pPr marL="0" marR="0" lvl="0" indent="0" algn="dist"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404040"/>
                  </a:solidFill>
                  <a:effectLst/>
                  <a:uLnTx/>
                  <a:uFillTx/>
                  <a:latin typeface="华文细黑" panose="02010600040101010101" pitchFamily="2" charset="-122"/>
                  <a:ea typeface="华文细黑" panose="02010600040101010101" pitchFamily="2" charset="-122"/>
                  <a:cs typeface="+mn-cs"/>
                  <a:sym typeface="宋体" panose="02010600030101010101" pitchFamily="2" charset="-122"/>
                </a:rPr>
                <a:t>模型求解</a:t>
              </a:r>
            </a:p>
          </p:txBody>
        </p:sp>
      </p:grpSp>
      <p:sp>
        <p:nvSpPr>
          <p:cNvPr id="21" name="文本框 20"/>
          <p:cNvSpPr txBox="1"/>
          <p:nvPr/>
        </p:nvSpPr>
        <p:spPr>
          <a:xfrm>
            <a:off x="3038111" y="369449"/>
            <a:ext cx="4142410" cy="4001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2015</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年后开放二胎</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100</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年预测</a:t>
            </a:r>
          </a:p>
        </p:txBody>
      </p:sp>
      <p:pic>
        <p:nvPicPr>
          <p:cNvPr id="3" name="图片 2" descr="图片包含 文字, 地图&#10;&#10;描述已自动生成">
            <a:extLst>
              <a:ext uri="{FF2B5EF4-FFF2-40B4-BE49-F238E27FC236}">
                <a16:creationId xmlns:a16="http://schemas.microsoft.com/office/drawing/2014/main" id="{8534CE37-84A0-4231-AE78-F9AC3A1B4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0447" y="978195"/>
            <a:ext cx="6372446" cy="3798592"/>
          </a:xfrm>
          <a:prstGeom prst="rect">
            <a:avLst/>
          </a:prstGeom>
        </p:spPr>
      </p:pic>
    </p:spTree>
    <p:extLst>
      <p:ext uri="{BB962C8B-B14F-4D97-AF65-F5344CB8AC3E}">
        <p14:creationId xmlns:p14="http://schemas.microsoft.com/office/powerpoint/2010/main" val="593225252"/>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250"/>
                                        <p:tgtEl>
                                          <p:spTgt spid="21"/>
                                        </p:tgtEl>
                                      </p:cBhvr>
                                    </p:animEffect>
                                    <p:anim calcmode="lin" valueType="num">
                                      <p:cBhvr>
                                        <p:cTn id="12" dur="250" fill="hold"/>
                                        <p:tgtEl>
                                          <p:spTgt spid="21"/>
                                        </p:tgtEl>
                                        <p:attrNameLst>
                                          <p:attrName>ppt_x</p:attrName>
                                        </p:attrNameLst>
                                      </p:cBhvr>
                                      <p:tavLst>
                                        <p:tav tm="0">
                                          <p:val>
                                            <p:strVal val="#ppt_x"/>
                                          </p:val>
                                        </p:tav>
                                        <p:tav tm="100000">
                                          <p:val>
                                            <p:strVal val="#ppt_x"/>
                                          </p:val>
                                        </p:tav>
                                      </p:tavLst>
                                    </p:anim>
                                    <p:anim calcmode="lin" valueType="num">
                                      <p:cBhvr>
                                        <p:cTn id="13" dur="25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3263603" y="3757612"/>
            <a:ext cx="1987302" cy="1385888"/>
            <a:chOff x="6218370" y="4838701"/>
            <a:chExt cx="2895588" cy="2019300"/>
          </a:xfrm>
        </p:grpSpPr>
        <p:sp>
          <p:nvSpPr>
            <p:cNvPr id="5" name="等腰三角形 4"/>
            <p:cNvSpPr/>
            <p:nvPr/>
          </p:nvSpPr>
          <p:spPr>
            <a:xfrm>
              <a:off x="6793667" y="4838701"/>
              <a:ext cx="2320291" cy="2000252"/>
            </a:xfrm>
            <a:prstGeom prst="triangle">
              <a:avLst/>
            </a:prstGeom>
            <a:solidFill>
              <a:srgbClr val="F0CDE4"/>
            </a:solidFill>
            <a:ln w="3810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 name="等腰三角形 5"/>
            <p:cNvSpPr/>
            <p:nvPr/>
          </p:nvSpPr>
          <p:spPr>
            <a:xfrm>
              <a:off x="6218370" y="5067301"/>
              <a:ext cx="2077208" cy="1790700"/>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
        <p:nvSpPr>
          <p:cNvPr id="7" name="等腰三角形 6"/>
          <p:cNvSpPr/>
          <p:nvPr/>
        </p:nvSpPr>
        <p:spPr>
          <a:xfrm>
            <a:off x="7326421" y="4084529"/>
            <a:ext cx="1210426" cy="1043473"/>
          </a:xfrm>
          <a:prstGeom prst="triangle">
            <a:avLst/>
          </a:prstGeom>
          <a:noFill/>
          <a:ln w="1905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8" name="文本框 7"/>
          <p:cNvSpPr txBox="1"/>
          <p:nvPr/>
        </p:nvSpPr>
        <p:spPr>
          <a:xfrm>
            <a:off x="3612227" y="1890553"/>
            <a:ext cx="3842782" cy="761747"/>
          </a:xfrm>
          <a:prstGeom prst="rect">
            <a:avLst/>
          </a:prstGeom>
          <a:noFill/>
        </p:spPr>
        <p:txBody>
          <a:bodyPr wrap="square" rtlCol="0">
            <a:spAutoFit/>
          </a:bodyPr>
          <a:lstStyle/>
          <a:p>
            <a:pPr lvl="0" algn="dist"/>
            <a:r>
              <a:rPr lang="zh-CN" altLang="en-US" sz="4350" dirty="0">
                <a:solidFill>
                  <a:srgbClr val="404585"/>
                </a:solidFill>
                <a:latin typeface="方正兰亭粗黑简体" panose="02000000000000000000" pitchFamily="2" charset="-122"/>
                <a:ea typeface="方正兰亭粗黑简体" panose="02000000000000000000" pitchFamily="2" charset="-122"/>
              </a:rPr>
              <a:t>模型效果</a:t>
            </a: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rcRect l="35787" b="71068"/>
          <a:stretch>
            <a:fillRect/>
          </a:stretch>
        </p:blipFill>
        <p:spPr>
          <a:xfrm>
            <a:off x="1" y="1785937"/>
            <a:ext cx="5071304" cy="3357563"/>
          </a:xfrm>
          <a:custGeom>
            <a:avLst/>
            <a:gdLst>
              <a:gd name="connsiteX0" fmla="*/ 0 w 7365980"/>
              <a:gd name="connsiteY0" fmla="*/ 0 h 4876800"/>
              <a:gd name="connsiteX1" fmla="*/ 7365980 w 7365980"/>
              <a:gd name="connsiteY1" fmla="*/ 0 h 4876800"/>
              <a:gd name="connsiteX2" fmla="*/ 7365980 w 7365980"/>
              <a:gd name="connsiteY2" fmla="*/ 4876800 h 4876800"/>
              <a:gd name="connsiteX3" fmla="*/ 0 w 7365980"/>
              <a:gd name="connsiteY3" fmla="*/ 4876800 h 4876800"/>
              <a:gd name="connsiteX4" fmla="*/ 0 w 736598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5980" h="4876800">
                <a:moveTo>
                  <a:pt x="0" y="0"/>
                </a:moveTo>
                <a:lnTo>
                  <a:pt x="7365980" y="0"/>
                </a:lnTo>
                <a:lnTo>
                  <a:pt x="7365980" y="4876800"/>
                </a:lnTo>
                <a:lnTo>
                  <a:pt x="0" y="4876800"/>
                </a:lnTo>
                <a:lnTo>
                  <a:pt x="0" y="0"/>
                </a:lnTo>
                <a:close/>
              </a:path>
            </a:pathLst>
          </a:custGeom>
        </p:spPr>
      </p:pic>
      <p:sp>
        <p:nvSpPr>
          <p:cNvPr id="10" name="任意多边形 9"/>
          <p:cNvSpPr/>
          <p:nvPr/>
        </p:nvSpPr>
        <p:spPr>
          <a:xfrm>
            <a:off x="1843087" y="1357312"/>
            <a:ext cx="1678388" cy="1900238"/>
          </a:xfrm>
          <a:custGeom>
            <a:avLst/>
            <a:gdLst>
              <a:gd name="connsiteX0" fmla="*/ 0 w 2237850"/>
              <a:gd name="connsiteY0" fmla="*/ 0 h 2533650"/>
              <a:gd name="connsiteX1" fmla="*/ 2237850 w 2237850"/>
              <a:gd name="connsiteY1" fmla="*/ 0 h 2533650"/>
              <a:gd name="connsiteX2" fmla="*/ 2237850 w 2237850"/>
              <a:gd name="connsiteY2" fmla="*/ 666749 h 2533650"/>
              <a:gd name="connsiteX3" fmla="*/ 2148627 w 2237850"/>
              <a:gd name="connsiteY3" fmla="*/ 666749 h 2533650"/>
              <a:gd name="connsiteX4" fmla="*/ 2148627 w 2237850"/>
              <a:gd name="connsiteY4" fmla="*/ 89223 h 2533650"/>
              <a:gd name="connsiteX5" fmla="*/ 89223 w 2237850"/>
              <a:gd name="connsiteY5" fmla="*/ 89223 h 2533650"/>
              <a:gd name="connsiteX6" fmla="*/ 89223 w 2237850"/>
              <a:gd name="connsiteY6" fmla="*/ 2444427 h 2533650"/>
              <a:gd name="connsiteX7" fmla="*/ 2148627 w 2237850"/>
              <a:gd name="connsiteY7" fmla="*/ 2444427 h 2533650"/>
              <a:gd name="connsiteX8" fmla="*/ 2148627 w 2237850"/>
              <a:gd name="connsiteY8" fmla="*/ 1981136 h 2533650"/>
              <a:gd name="connsiteX9" fmla="*/ 2237850 w 2237850"/>
              <a:gd name="connsiteY9" fmla="*/ 1981136 h 2533650"/>
              <a:gd name="connsiteX10" fmla="*/ 2237850 w 2237850"/>
              <a:gd name="connsiteY10" fmla="*/ 2533650 h 2533650"/>
              <a:gd name="connsiteX11" fmla="*/ 0 w 2237850"/>
              <a:gd name="connsiteY11" fmla="*/ 2533650 h 2533650"/>
              <a:gd name="connsiteX12" fmla="*/ 0 w 2237850"/>
              <a:gd name="connsiteY12" fmla="*/ 0 h 25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850" h="2533650">
                <a:moveTo>
                  <a:pt x="0" y="0"/>
                </a:moveTo>
                <a:lnTo>
                  <a:pt x="2237850" y="0"/>
                </a:lnTo>
                <a:lnTo>
                  <a:pt x="2237850" y="666749"/>
                </a:lnTo>
                <a:lnTo>
                  <a:pt x="2148627" y="666749"/>
                </a:lnTo>
                <a:lnTo>
                  <a:pt x="2148627" y="89223"/>
                </a:lnTo>
                <a:lnTo>
                  <a:pt x="89223" y="89223"/>
                </a:lnTo>
                <a:lnTo>
                  <a:pt x="89223" y="2444427"/>
                </a:lnTo>
                <a:lnTo>
                  <a:pt x="2148627" y="2444427"/>
                </a:lnTo>
                <a:lnTo>
                  <a:pt x="2148627" y="1981136"/>
                </a:lnTo>
                <a:lnTo>
                  <a:pt x="2237850" y="1981136"/>
                </a:lnTo>
                <a:lnTo>
                  <a:pt x="2237850" y="2533650"/>
                </a:lnTo>
                <a:lnTo>
                  <a:pt x="0" y="253365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11" name="文本框 10"/>
          <p:cNvSpPr txBox="1"/>
          <p:nvPr/>
        </p:nvSpPr>
        <p:spPr>
          <a:xfrm>
            <a:off x="3621488" y="2571658"/>
            <a:ext cx="3762083" cy="323165"/>
          </a:xfrm>
          <a:prstGeom prst="rect">
            <a:avLst/>
          </a:prstGeom>
          <a:noFill/>
        </p:spPr>
        <p:txBody>
          <a:bodyPr wrap="square" rtlCol="0">
            <a:spAutoFit/>
          </a:bodyPr>
          <a:lstStyle/>
          <a:p>
            <a:pPr algn="dist"/>
            <a:r>
              <a:rPr lang="en-US" altLang="zh-CN" sz="1500" dirty="0">
                <a:solidFill>
                  <a:srgbClr val="404585"/>
                </a:solidFill>
                <a:latin typeface="造字工房悦黑演示版常规体" pitchFamily="50" charset="-122"/>
                <a:ea typeface="造字工房悦黑演示版常规体" pitchFamily="50" charset="-122"/>
              </a:rPr>
              <a:t>CLICK TO ADD UP YOUR TITLE HERE</a:t>
            </a:r>
            <a:endParaRPr lang="zh-CN" altLang="en-US" sz="1500" dirty="0">
              <a:solidFill>
                <a:srgbClr val="404585"/>
              </a:solidFill>
              <a:latin typeface="造字工房悦黑演示版常规体" pitchFamily="50" charset="-122"/>
              <a:ea typeface="造字工房悦黑演示版常规体" pitchFamily="50" charset="-122"/>
            </a:endParaRPr>
          </a:p>
        </p:txBody>
      </p:sp>
      <p:sp>
        <p:nvSpPr>
          <p:cNvPr id="12" name="文本框 11"/>
          <p:cNvSpPr txBox="1"/>
          <p:nvPr/>
        </p:nvSpPr>
        <p:spPr>
          <a:xfrm>
            <a:off x="2271712" y="1329541"/>
            <a:ext cx="935438" cy="2008242"/>
          </a:xfrm>
          <a:prstGeom prst="rect">
            <a:avLst/>
          </a:prstGeom>
          <a:noFill/>
        </p:spPr>
        <p:txBody>
          <a:bodyPr wrap="square" rtlCol="0">
            <a:spAutoFit/>
          </a:bodyPr>
          <a:lstStyle/>
          <a:p>
            <a:r>
              <a:rPr lang="en-US" altLang="zh-CN" sz="12450" dirty="0">
                <a:solidFill>
                  <a:srgbClr val="404585"/>
                </a:solidFill>
                <a:latin typeface="Impact" panose="020B0806030902050204" pitchFamily="34" charset="0"/>
              </a:rPr>
              <a:t>6</a:t>
            </a:r>
            <a:endParaRPr lang="zh-CN" altLang="en-US" sz="12450" dirty="0">
              <a:solidFill>
                <a:srgbClr val="404585"/>
              </a:solidFill>
              <a:latin typeface="Impact" panose="020B0806030902050204" pitchFamily="34" charset="0"/>
            </a:endParaRPr>
          </a:p>
        </p:txBody>
      </p:sp>
    </p:spTree>
    <p:extLst>
      <p:ext uri="{BB962C8B-B14F-4D97-AF65-F5344CB8AC3E}">
        <p14:creationId xmlns:p14="http://schemas.microsoft.com/office/powerpoint/2010/main" val="2900613868"/>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52" presetClass="entr" presetSubtype="0" fill="hold" grpId="0" nodeType="clickEffect">
                                  <p:stCondLst>
                                    <p:cond delay="0"/>
                                  </p:stCondLst>
                                  <p:iterate type="lt">
                                    <p:tmPct val="26000"/>
                                  </p:iterate>
                                  <p:childTnLst>
                                    <p:set>
                                      <p:cBhvr>
                                        <p:cTn id="33" dur="1" fill="hold">
                                          <p:stCondLst>
                                            <p:cond delay="0"/>
                                          </p:stCondLst>
                                        </p:cTn>
                                        <p:tgtEl>
                                          <p:spTgt spid="8"/>
                                        </p:tgtEl>
                                        <p:attrNameLst>
                                          <p:attrName>style.visibility</p:attrName>
                                        </p:attrNameLst>
                                      </p:cBhvr>
                                      <p:to>
                                        <p:strVal val="visible"/>
                                      </p:to>
                                    </p:set>
                                    <p:animScale>
                                      <p:cBhvr>
                                        <p:cTn id="34"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8"/>
                                        </p:tgtEl>
                                        <p:attrNameLst>
                                          <p:attrName>ppt_x</p:attrName>
                                          <p:attrName>ppt_y</p:attrName>
                                        </p:attrNameLst>
                                      </p:cBhvr>
                                    </p:animMotion>
                                    <p:animEffect transition="in" filter="fade">
                                      <p:cBhvr>
                                        <p:cTn id="36" dur="1000"/>
                                        <p:tgtEl>
                                          <p:spTgt spid="8"/>
                                        </p:tgtEl>
                                      </p:cBhvr>
                                    </p:animEffect>
                                  </p:childTnLst>
                                </p:cTn>
                              </p:par>
                              <p:par>
                                <p:cTn id="37" presetID="52" presetClass="entr" presetSubtype="0" fill="hold" grpId="0" nodeType="withEffect">
                                  <p:stCondLst>
                                    <p:cond delay="0"/>
                                  </p:stCondLst>
                                  <p:iterate type="lt">
                                    <p:tmPct val="5417"/>
                                  </p:iterate>
                                  <p:childTnLst>
                                    <p:set>
                                      <p:cBhvr>
                                        <p:cTn id="38" dur="1" fill="hold">
                                          <p:stCondLst>
                                            <p:cond delay="0"/>
                                          </p:stCondLst>
                                        </p:cTn>
                                        <p:tgtEl>
                                          <p:spTgt spid="11"/>
                                        </p:tgtEl>
                                        <p:attrNameLst>
                                          <p:attrName>style.visibility</p:attrName>
                                        </p:attrNameLst>
                                      </p:cBhvr>
                                      <p:to>
                                        <p:strVal val="visible"/>
                                      </p:to>
                                    </p:set>
                                    <p:animScale>
                                      <p:cBhvr>
                                        <p:cTn id="39"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11"/>
                                        </p:tgtEl>
                                        <p:attrNameLst>
                                          <p:attrName>ppt_x</p:attrName>
                                          <p:attrName>ppt_y</p:attrName>
                                        </p:attrNameLst>
                                      </p:cBhvr>
                                    </p:animMotion>
                                    <p:animEffect transition="in" filter="fade">
                                      <p:cBhvr>
                                        <p:cTn id="4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等腰三角形 22"/>
          <p:cNvSpPr/>
          <p:nvPr/>
        </p:nvSpPr>
        <p:spPr>
          <a:xfrm rot="10800000">
            <a:off x="1882155" y="12898"/>
            <a:ext cx="1365455" cy="1177117"/>
          </a:xfrm>
          <a:prstGeom prst="triangle">
            <a:avLst/>
          </a:prstGeom>
          <a:solidFill>
            <a:srgbClr val="F0CDE4"/>
          </a:solidFill>
          <a:ln w="3810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4" name="等腰三角形 23"/>
          <p:cNvSpPr/>
          <p:nvPr/>
        </p:nvSpPr>
        <p:spPr>
          <a:xfrm rot="10800000">
            <a:off x="2363759" y="1688"/>
            <a:ext cx="1222404" cy="1053800"/>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rcRect l="11837" t="11938" b="5523"/>
          <a:stretch>
            <a:fillRect/>
          </a:stretch>
        </p:blipFill>
        <p:spPr>
          <a:xfrm rot="21199914">
            <a:off x="-222548" y="-160959"/>
            <a:ext cx="3184506" cy="4380821"/>
          </a:xfrm>
          <a:custGeom>
            <a:avLst/>
            <a:gdLst>
              <a:gd name="connsiteX0" fmla="*/ 5411369 w 5411369"/>
              <a:gd name="connsiteY0" fmla="*/ 7444244 h 7444244"/>
              <a:gd name="connsiteX1" fmla="*/ 0 w 5411369"/>
              <a:gd name="connsiteY1" fmla="*/ 6811608 h 7444244"/>
              <a:gd name="connsiteX2" fmla="*/ 796335 w 5411369"/>
              <a:gd name="connsiteY2" fmla="*/ 0 h 7444244"/>
              <a:gd name="connsiteX3" fmla="*/ 5411369 w 5411369"/>
              <a:gd name="connsiteY3" fmla="*/ 539537 h 7444244"/>
              <a:gd name="connsiteX4" fmla="*/ 5411369 w 5411369"/>
              <a:gd name="connsiteY4" fmla="*/ 7444244 h 7444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1369" h="7444244">
                <a:moveTo>
                  <a:pt x="5411369" y="7444244"/>
                </a:moveTo>
                <a:lnTo>
                  <a:pt x="0" y="6811608"/>
                </a:lnTo>
                <a:lnTo>
                  <a:pt x="796335" y="0"/>
                </a:lnTo>
                <a:lnTo>
                  <a:pt x="5411369" y="539537"/>
                </a:lnTo>
                <a:lnTo>
                  <a:pt x="5411369" y="7444244"/>
                </a:lnTo>
                <a:close/>
              </a:path>
            </a:pathLst>
          </a:custGeom>
        </p:spPr>
      </p:pic>
      <p:sp>
        <p:nvSpPr>
          <p:cNvPr id="26" name="等腰三角形 25"/>
          <p:cNvSpPr/>
          <p:nvPr/>
        </p:nvSpPr>
        <p:spPr>
          <a:xfrm>
            <a:off x="7278390" y="3800475"/>
            <a:ext cx="1557906" cy="1343025"/>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7" name="等腰三角形 26"/>
          <p:cNvSpPr/>
          <p:nvPr/>
        </p:nvSpPr>
        <p:spPr>
          <a:xfrm>
            <a:off x="4205196" y="4100027"/>
            <a:ext cx="1210426" cy="1043473"/>
          </a:xfrm>
          <a:prstGeom prst="triangle">
            <a:avLst/>
          </a:prstGeom>
          <a:noFill/>
          <a:ln w="1905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8" name="文本框 27"/>
          <p:cNvSpPr txBox="1"/>
          <p:nvPr/>
        </p:nvSpPr>
        <p:spPr>
          <a:xfrm>
            <a:off x="5007882" y="293159"/>
            <a:ext cx="3821158" cy="415498"/>
          </a:xfrm>
          <a:prstGeom prst="rect">
            <a:avLst/>
          </a:prstGeom>
          <a:noFill/>
        </p:spPr>
        <p:txBody>
          <a:bodyPr wrap="square" rtlCol="0">
            <a:spAutoFit/>
          </a:bodyPr>
          <a:lstStyle/>
          <a:p>
            <a:r>
              <a:rPr lang="en-US" altLang="zh-CN" sz="2100" dirty="0">
                <a:solidFill>
                  <a:schemeClr val="tx1">
                    <a:lumMod val="75000"/>
                    <a:lumOff val="25000"/>
                  </a:schemeClr>
                </a:solidFill>
                <a:latin typeface="方正兰亭粗黑简体" panose="02000000000000000000" pitchFamily="2" charset="-122"/>
                <a:ea typeface="方正兰亭粗黑简体" panose="02000000000000000000" pitchFamily="2" charset="-122"/>
              </a:rPr>
              <a:t>…… </a:t>
            </a:r>
            <a:r>
              <a:rPr lang="zh-CN" altLang="en-US" sz="2100" dirty="0">
                <a:solidFill>
                  <a:schemeClr val="tx1">
                    <a:lumMod val="75000"/>
                    <a:lumOff val="25000"/>
                  </a:schemeClr>
                </a:solidFill>
                <a:latin typeface="方正兰亭粗黑简体" panose="02000000000000000000" pitchFamily="2" charset="-122"/>
                <a:ea typeface="方正兰亭粗黑简体" panose="02000000000000000000" pitchFamily="2" charset="-122"/>
              </a:rPr>
              <a:t>问题描述</a:t>
            </a:r>
          </a:p>
        </p:txBody>
      </p:sp>
      <p:sp>
        <p:nvSpPr>
          <p:cNvPr id="29" name="文本框 28"/>
          <p:cNvSpPr txBox="1"/>
          <p:nvPr/>
        </p:nvSpPr>
        <p:spPr>
          <a:xfrm>
            <a:off x="5007220" y="881619"/>
            <a:ext cx="2594885" cy="415498"/>
          </a:xfrm>
          <a:prstGeom prst="rect">
            <a:avLst/>
          </a:prstGeom>
          <a:noFill/>
        </p:spPr>
        <p:txBody>
          <a:bodyPr wrap="square" rtlCol="0">
            <a:spAutoFit/>
          </a:bodyPr>
          <a:lstStyle/>
          <a:p>
            <a:r>
              <a:rPr lang="en-US" altLang="zh-CN" sz="2100" dirty="0">
                <a:solidFill>
                  <a:schemeClr val="tx1">
                    <a:lumMod val="75000"/>
                    <a:lumOff val="25000"/>
                  </a:schemeClr>
                </a:solidFill>
                <a:latin typeface="方正兰亭粗黑简体" panose="02000000000000000000" pitchFamily="2" charset="-122"/>
                <a:ea typeface="方正兰亭粗黑简体" panose="02000000000000000000" pitchFamily="2" charset="-122"/>
              </a:rPr>
              <a:t>…… </a:t>
            </a:r>
            <a:r>
              <a:rPr lang="zh-CN" altLang="en-US" sz="2100" dirty="0">
                <a:solidFill>
                  <a:schemeClr val="tx1">
                    <a:lumMod val="75000"/>
                    <a:lumOff val="25000"/>
                  </a:schemeClr>
                </a:solidFill>
                <a:latin typeface="方正兰亭粗黑简体" panose="02000000000000000000" pitchFamily="2" charset="-122"/>
                <a:ea typeface="方正兰亭粗黑简体" panose="02000000000000000000" pitchFamily="2" charset="-122"/>
              </a:rPr>
              <a:t>参考文献综述</a:t>
            </a:r>
          </a:p>
        </p:txBody>
      </p:sp>
      <p:sp>
        <p:nvSpPr>
          <p:cNvPr id="30" name="文本框 29"/>
          <p:cNvSpPr txBox="1"/>
          <p:nvPr/>
        </p:nvSpPr>
        <p:spPr>
          <a:xfrm>
            <a:off x="4995334" y="1515502"/>
            <a:ext cx="2677473" cy="415498"/>
          </a:xfrm>
          <a:prstGeom prst="rect">
            <a:avLst/>
          </a:prstGeom>
          <a:noFill/>
        </p:spPr>
        <p:txBody>
          <a:bodyPr wrap="square" rtlCol="0">
            <a:spAutoFit/>
          </a:bodyPr>
          <a:lstStyle/>
          <a:p>
            <a:r>
              <a:rPr lang="en-US" altLang="zh-CN" sz="2100" dirty="0">
                <a:solidFill>
                  <a:schemeClr val="tx1">
                    <a:lumMod val="75000"/>
                    <a:lumOff val="25000"/>
                  </a:schemeClr>
                </a:solidFill>
                <a:latin typeface="方正兰亭粗黑简体" panose="02000000000000000000" pitchFamily="2" charset="-122"/>
                <a:ea typeface="方正兰亭粗黑简体" panose="02000000000000000000" pitchFamily="2" charset="-122"/>
              </a:rPr>
              <a:t>…… </a:t>
            </a:r>
            <a:r>
              <a:rPr lang="zh-CN" altLang="en-US" sz="2100" dirty="0">
                <a:solidFill>
                  <a:schemeClr val="tx1">
                    <a:lumMod val="75000"/>
                    <a:lumOff val="25000"/>
                  </a:schemeClr>
                </a:solidFill>
                <a:latin typeface="方正兰亭粗黑简体" panose="02000000000000000000" pitchFamily="2" charset="-122"/>
                <a:ea typeface="方正兰亭粗黑简体" panose="02000000000000000000" pitchFamily="2" charset="-122"/>
              </a:rPr>
              <a:t>模型假设</a:t>
            </a:r>
          </a:p>
        </p:txBody>
      </p:sp>
      <p:sp>
        <p:nvSpPr>
          <p:cNvPr id="31" name="文本框 30"/>
          <p:cNvSpPr txBox="1"/>
          <p:nvPr/>
        </p:nvSpPr>
        <p:spPr>
          <a:xfrm>
            <a:off x="5019341" y="2102887"/>
            <a:ext cx="2743203" cy="415498"/>
          </a:xfrm>
          <a:prstGeom prst="rect">
            <a:avLst/>
          </a:prstGeom>
          <a:noFill/>
        </p:spPr>
        <p:txBody>
          <a:bodyPr wrap="square" rtlCol="0">
            <a:spAutoFit/>
          </a:bodyPr>
          <a:lstStyle/>
          <a:p>
            <a:r>
              <a:rPr lang="en-US" altLang="zh-CN" sz="2100" dirty="0">
                <a:solidFill>
                  <a:schemeClr val="tx1">
                    <a:lumMod val="75000"/>
                    <a:lumOff val="25000"/>
                  </a:schemeClr>
                </a:solidFill>
                <a:latin typeface="方正兰亭粗黑简体" panose="02000000000000000000" pitchFamily="2" charset="-122"/>
                <a:ea typeface="方正兰亭粗黑简体" panose="02000000000000000000" pitchFamily="2" charset="-122"/>
              </a:rPr>
              <a:t>…… </a:t>
            </a:r>
            <a:r>
              <a:rPr lang="zh-CN" altLang="en-US" sz="2100" dirty="0">
                <a:solidFill>
                  <a:schemeClr val="tx1">
                    <a:lumMod val="75000"/>
                    <a:lumOff val="25000"/>
                  </a:schemeClr>
                </a:solidFill>
                <a:latin typeface="方正兰亭粗黑简体" panose="02000000000000000000" pitchFamily="2" charset="-122"/>
                <a:ea typeface="方正兰亭粗黑简体" panose="02000000000000000000" pitchFamily="2" charset="-122"/>
              </a:rPr>
              <a:t>建立模型</a:t>
            </a:r>
          </a:p>
        </p:txBody>
      </p:sp>
      <p:grpSp>
        <p:nvGrpSpPr>
          <p:cNvPr id="43" name="组合 42"/>
          <p:cNvGrpSpPr/>
          <p:nvPr/>
        </p:nvGrpSpPr>
        <p:grpSpPr>
          <a:xfrm>
            <a:off x="4416446" y="302707"/>
            <a:ext cx="438463" cy="393641"/>
            <a:chOff x="4365646" y="1521907"/>
            <a:chExt cx="438463" cy="393641"/>
          </a:xfrm>
        </p:grpSpPr>
        <p:sp>
          <p:nvSpPr>
            <p:cNvPr id="32" name="圆角矩形 31"/>
            <p:cNvSpPr/>
            <p:nvPr/>
          </p:nvSpPr>
          <p:spPr>
            <a:xfrm>
              <a:off x="4397265" y="1522520"/>
              <a:ext cx="393028" cy="393028"/>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33" name="文本框 32"/>
            <p:cNvSpPr txBox="1"/>
            <p:nvPr/>
          </p:nvSpPr>
          <p:spPr>
            <a:xfrm>
              <a:off x="4365646" y="1521907"/>
              <a:ext cx="438463" cy="369332"/>
            </a:xfrm>
            <a:prstGeom prst="rect">
              <a:avLst/>
            </a:prstGeom>
            <a:noFill/>
          </p:spPr>
          <p:txBody>
            <a:bodyPr wrap="square" rtlCol="0">
              <a:spAutoFit/>
            </a:bodyPr>
            <a:lstStyle/>
            <a:p>
              <a:pPr algn="ctr"/>
              <a:r>
                <a:rPr lang="en-US" altLang="zh-CN" sz="1800" dirty="0">
                  <a:solidFill>
                    <a:schemeClr val="bg1"/>
                  </a:solidFill>
                  <a:latin typeface="Impact" panose="020B0806030902050204" pitchFamily="34" charset="0"/>
                </a:rPr>
                <a:t>1</a:t>
              </a:r>
              <a:endParaRPr lang="zh-CN" altLang="en-US" sz="1800" dirty="0">
                <a:solidFill>
                  <a:schemeClr val="bg1"/>
                </a:solidFill>
                <a:latin typeface="Impact" panose="020B0806030902050204" pitchFamily="34" charset="0"/>
              </a:endParaRPr>
            </a:p>
          </p:txBody>
        </p:sp>
      </p:grpSp>
      <p:grpSp>
        <p:nvGrpSpPr>
          <p:cNvPr id="44" name="组合 43"/>
          <p:cNvGrpSpPr/>
          <p:nvPr/>
        </p:nvGrpSpPr>
        <p:grpSpPr>
          <a:xfrm>
            <a:off x="4420504" y="933036"/>
            <a:ext cx="438463" cy="393028"/>
            <a:chOff x="4369704" y="2091276"/>
            <a:chExt cx="438463" cy="393028"/>
          </a:xfrm>
        </p:grpSpPr>
        <p:sp>
          <p:nvSpPr>
            <p:cNvPr id="34" name="圆角矩形 33"/>
            <p:cNvSpPr/>
            <p:nvPr/>
          </p:nvSpPr>
          <p:spPr>
            <a:xfrm>
              <a:off x="4397265" y="2091276"/>
              <a:ext cx="393028" cy="393028"/>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35" name="文本框 34"/>
            <p:cNvSpPr txBox="1"/>
            <p:nvPr/>
          </p:nvSpPr>
          <p:spPr>
            <a:xfrm>
              <a:off x="4369704" y="2091276"/>
              <a:ext cx="438463" cy="369332"/>
            </a:xfrm>
            <a:prstGeom prst="rect">
              <a:avLst/>
            </a:prstGeom>
            <a:noFill/>
          </p:spPr>
          <p:txBody>
            <a:bodyPr wrap="square" rtlCol="0">
              <a:spAutoFit/>
            </a:bodyPr>
            <a:lstStyle/>
            <a:p>
              <a:pPr algn="ctr"/>
              <a:r>
                <a:rPr lang="en-US" altLang="zh-CN" sz="1800" dirty="0">
                  <a:solidFill>
                    <a:schemeClr val="bg1"/>
                  </a:solidFill>
                  <a:latin typeface="Impact" panose="020B0806030902050204" pitchFamily="34" charset="0"/>
                </a:rPr>
                <a:t>2</a:t>
              </a:r>
              <a:endParaRPr lang="zh-CN" altLang="en-US" sz="1800" dirty="0">
                <a:solidFill>
                  <a:schemeClr val="bg1"/>
                </a:solidFill>
                <a:latin typeface="Impact" panose="020B0806030902050204" pitchFamily="34" charset="0"/>
              </a:endParaRPr>
            </a:p>
          </p:txBody>
        </p:sp>
      </p:grpSp>
      <p:grpSp>
        <p:nvGrpSpPr>
          <p:cNvPr id="45" name="组合 44"/>
          <p:cNvGrpSpPr/>
          <p:nvPr/>
        </p:nvGrpSpPr>
        <p:grpSpPr>
          <a:xfrm>
            <a:off x="4426606" y="1556142"/>
            <a:ext cx="438463" cy="393029"/>
            <a:chOff x="4365646" y="2663582"/>
            <a:chExt cx="438463" cy="393029"/>
          </a:xfrm>
        </p:grpSpPr>
        <p:sp>
          <p:nvSpPr>
            <p:cNvPr id="36" name="圆角矩形 35"/>
            <p:cNvSpPr/>
            <p:nvPr/>
          </p:nvSpPr>
          <p:spPr>
            <a:xfrm>
              <a:off x="4393206" y="2663583"/>
              <a:ext cx="393028" cy="393028"/>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37" name="文本框 36"/>
            <p:cNvSpPr txBox="1"/>
            <p:nvPr/>
          </p:nvSpPr>
          <p:spPr>
            <a:xfrm>
              <a:off x="4365646" y="2663582"/>
              <a:ext cx="438463" cy="369332"/>
            </a:xfrm>
            <a:prstGeom prst="rect">
              <a:avLst/>
            </a:prstGeom>
            <a:noFill/>
          </p:spPr>
          <p:txBody>
            <a:bodyPr wrap="square" rtlCol="0">
              <a:spAutoFit/>
            </a:bodyPr>
            <a:lstStyle/>
            <a:p>
              <a:pPr algn="ctr"/>
              <a:r>
                <a:rPr lang="en-US" altLang="zh-CN" sz="1800" dirty="0">
                  <a:solidFill>
                    <a:schemeClr val="bg1"/>
                  </a:solidFill>
                  <a:latin typeface="Impact" panose="020B0806030902050204" pitchFamily="34" charset="0"/>
                </a:rPr>
                <a:t>3</a:t>
              </a:r>
              <a:endParaRPr lang="zh-CN" altLang="en-US" sz="1800" dirty="0">
                <a:solidFill>
                  <a:schemeClr val="bg1"/>
                </a:solidFill>
                <a:latin typeface="Impact" panose="020B0806030902050204" pitchFamily="34" charset="0"/>
              </a:endParaRPr>
            </a:p>
          </p:txBody>
        </p:sp>
      </p:grpSp>
      <p:grpSp>
        <p:nvGrpSpPr>
          <p:cNvPr id="46" name="组合 45"/>
          <p:cNvGrpSpPr/>
          <p:nvPr/>
        </p:nvGrpSpPr>
        <p:grpSpPr>
          <a:xfrm>
            <a:off x="4430734" y="2177150"/>
            <a:ext cx="438463" cy="393028"/>
            <a:chOff x="4379934" y="3254110"/>
            <a:chExt cx="438463" cy="393028"/>
          </a:xfrm>
        </p:grpSpPr>
        <p:sp>
          <p:nvSpPr>
            <p:cNvPr id="38" name="圆角矩形 37"/>
            <p:cNvSpPr/>
            <p:nvPr/>
          </p:nvSpPr>
          <p:spPr>
            <a:xfrm>
              <a:off x="4407494" y="3254110"/>
              <a:ext cx="393028" cy="393028"/>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39" name="文本框 38"/>
            <p:cNvSpPr txBox="1"/>
            <p:nvPr/>
          </p:nvSpPr>
          <p:spPr>
            <a:xfrm>
              <a:off x="4379934" y="3254110"/>
              <a:ext cx="438463" cy="369332"/>
            </a:xfrm>
            <a:prstGeom prst="rect">
              <a:avLst/>
            </a:prstGeom>
            <a:noFill/>
          </p:spPr>
          <p:txBody>
            <a:bodyPr wrap="square" rtlCol="0">
              <a:spAutoFit/>
            </a:bodyPr>
            <a:lstStyle/>
            <a:p>
              <a:pPr algn="ctr"/>
              <a:r>
                <a:rPr lang="en-US" altLang="zh-CN" sz="1800" dirty="0">
                  <a:solidFill>
                    <a:schemeClr val="bg1"/>
                  </a:solidFill>
                  <a:latin typeface="Impact" panose="020B0806030902050204" pitchFamily="34" charset="0"/>
                </a:rPr>
                <a:t>4</a:t>
              </a:r>
              <a:endParaRPr lang="zh-CN" altLang="en-US" sz="1800" dirty="0">
                <a:solidFill>
                  <a:schemeClr val="bg1"/>
                </a:solidFill>
                <a:latin typeface="Impact" panose="020B0806030902050204" pitchFamily="34" charset="0"/>
              </a:endParaRPr>
            </a:p>
          </p:txBody>
        </p:sp>
      </p:grpSp>
      <p:sp>
        <p:nvSpPr>
          <p:cNvPr id="40" name="等腰三角形 39"/>
          <p:cNvSpPr/>
          <p:nvPr/>
        </p:nvSpPr>
        <p:spPr>
          <a:xfrm>
            <a:off x="7972042" y="4133023"/>
            <a:ext cx="1172153" cy="1010477"/>
          </a:xfrm>
          <a:prstGeom prst="triangle">
            <a:avLst/>
          </a:prstGeom>
          <a:solidFill>
            <a:srgbClr val="404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41" name="文本框 40"/>
          <p:cNvSpPr txBox="1"/>
          <p:nvPr/>
        </p:nvSpPr>
        <p:spPr>
          <a:xfrm>
            <a:off x="2109041" y="2841757"/>
            <a:ext cx="1575875" cy="415498"/>
          </a:xfrm>
          <a:prstGeom prst="rect">
            <a:avLst/>
          </a:prstGeom>
          <a:noFill/>
        </p:spPr>
        <p:txBody>
          <a:bodyPr wrap="square" rtlCol="0">
            <a:spAutoFit/>
          </a:bodyPr>
          <a:lstStyle/>
          <a:p>
            <a:pPr algn="dist"/>
            <a:r>
              <a:rPr lang="en-US" altLang="zh-CN" sz="2100" b="1" dirty="0">
                <a:solidFill>
                  <a:schemeClr val="tx1">
                    <a:lumMod val="75000"/>
                    <a:lumOff val="25000"/>
                  </a:schemeClr>
                </a:solidFill>
                <a:latin typeface="造字工房悦黑演示版常规体" pitchFamily="50" charset="-122"/>
                <a:ea typeface="造字工房悦黑演示版常规体" pitchFamily="50" charset="-122"/>
              </a:rPr>
              <a:t>CONTENTS</a:t>
            </a:r>
            <a:endParaRPr lang="zh-CN" altLang="en-US" sz="2100" b="1" dirty="0">
              <a:solidFill>
                <a:schemeClr val="tx1">
                  <a:lumMod val="75000"/>
                  <a:lumOff val="25000"/>
                </a:schemeClr>
              </a:solidFill>
              <a:latin typeface="造字工房悦黑演示版常规体" pitchFamily="50" charset="-122"/>
              <a:ea typeface="造字工房悦黑演示版常规体" pitchFamily="50" charset="-122"/>
            </a:endParaRPr>
          </a:p>
        </p:txBody>
      </p:sp>
      <p:sp>
        <p:nvSpPr>
          <p:cNvPr id="42" name="文本框 41"/>
          <p:cNvSpPr txBox="1"/>
          <p:nvPr/>
        </p:nvSpPr>
        <p:spPr>
          <a:xfrm>
            <a:off x="2048611" y="1957798"/>
            <a:ext cx="1837652" cy="1015663"/>
          </a:xfrm>
          <a:prstGeom prst="rect">
            <a:avLst/>
          </a:prstGeom>
          <a:noFill/>
        </p:spPr>
        <p:txBody>
          <a:bodyPr wrap="square" rtlCol="0">
            <a:spAutoFit/>
          </a:bodyPr>
          <a:lstStyle/>
          <a:p>
            <a:pPr algn="dist"/>
            <a:r>
              <a:rPr lang="zh-CN" altLang="en-US" sz="6000" dirty="0">
                <a:solidFill>
                  <a:schemeClr val="tx1">
                    <a:lumMod val="75000"/>
                    <a:lumOff val="25000"/>
                  </a:schemeClr>
                </a:solidFill>
                <a:latin typeface="方正兰亭粗黑简体" panose="02000000000000000000" pitchFamily="2" charset="-122"/>
                <a:ea typeface="方正兰亭粗黑简体" panose="02000000000000000000" pitchFamily="2" charset="-122"/>
              </a:rPr>
              <a:t>目录</a:t>
            </a:r>
            <a:endParaRPr lang="zh-CN" altLang="en-US" sz="60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endParaRPr>
          </a:p>
        </p:txBody>
      </p:sp>
      <p:grpSp>
        <p:nvGrpSpPr>
          <p:cNvPr id="47" name="组合 46"/>
          <p:cNvGrpSpPr/>
          <p:nvPr/>
        </p:nvGrpSpPr>
        <p:grpSpPr>
          <a:xfrm>
            <a:off x="4440894" y="4503790"/>
            <a:ext cx="438463" cy="393028"/>
            <a:chOff x="4379934" y="3254110"/>
            <a:chExt cx="438463" cy="393028"/>
          </a:xfrm>
        </p:grpSpPr>
        <p:sp>
          <p:nvSpPr>
            <p:cNvPr id="48" name="圆角矩形 47"/>
            <p:cNvSpPr/>
            <p:nvPr/>
          </p:nvSpPr>
          <p:spPr>
            <a:xfrm>
              <a:off x="4407494" y="3254110"/>
              <a:ext cx="393028" cy="393028"/>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49" name="文本框 38"/>
            <p:cNvSpPr txBox="1"/>
            <p:nvPr/>
          </p:nvSpPr>
          <p:spPr>
            <a:xfrm>
              <a:off x="4379934" y="3254110"/>
              <a:ext cx="438463" cy="369332"/>
            </a:xfrm>
            <a:prstGeom prst="rect">
              <a:avLst/>
            </a:prstGeom>
            <a:noFill/>
          </p:spPr>
          <p:txBody>
            <a:bodyPr wrap="square" rtlCol="0">
              <a:spAutoFit/>
            </a:bodyPr>
            <a:lstStyle/>
            <a:p>
              <a:pPr algn="ctr"/>
              <a:r>
                <a:rPr lang="en-US" altLang="zh-CN" sz="1800" dirty="0">
                  <a:solidFill>
                    <a:schemeClr val="bg1"/>
                  </a:solidFill>
                  <a:latin typeface="Impact" panose="020B0806030902050204" pitchFamily="34" charset="0"/>
                </a:rPr>
                <a:t>8</a:t>
              </a:r>
              <a:endParaRPr lang="zh-CN" altLang="en-US" sz="1800" dirty="0">
                <a:solidFill>
                  <a:schemeClr val="bg1"/>
                </a:solidFill>
                <a:latin typeface="Impact" panose="020B0806030902050204" pitchFamily="34" charset="0"/>
              </a:endParaRPr>
            </a:p>
          </p:txBody>
        </p:sp>
      </p:grpSp>
      <p:grpSp>
        <p:nvGrpSpPr>
          <p:cNvPr id="50" name="组合 49"/>
          <p:cNvGrpSpPr/>
          <p:nvPr/>
        </p:nvGrpSpPr>
        <p:grpSpPr>
          <a:xfrm>
            <a:off x="4430734" y="3985630"/>
            <a:ext cx="438463" cy="393028"/>
            <a:chOff x="4379934" y="3254110"/>
            <a:chExt cx="438463" cy="393028"/>
          </a:xfrm>
        </p:grpSpPr>
        <p:sp>
          <p:nvSpPr>
            <p:cNvPr id="51" name="圆角矩形 50"/>
            <p:cNvSpPr/>
            <p:nvPr/>
          </p:nvSpPr>
          <p:spPr>
            <a:xfrm>
              <a:off x="4407494" y="3254110"/>
              <a:ext cx="393028" cy="393028"/>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52" name="文本框 38"/>
            <p:cNvSpPr txBox="1"/>
            <p:nvPr/>
          </p:nvSpPr>
          <p:spPr>
            <a:xfrm>
              <a:off x="4379934" y="3254110"/>
              <a:ext cx="438463" cy="369332"/>
            </a:xfrm>
            <a:prstGeom prst="rect">
              <a:avLst/>
            </a:prstGeom>
            <a:noFill/>
          </p:spPr>
          <p:txBody>
            <a:bodyPr wrap="square" rtlCol="0">
              <a:spAutoFit/>
            </a:bodyPr>
            <a:lstStyle/>
            <a:p>
              <a:pPr algn="ctr"/>
              <a:r>
                <a:rPr lang="en-US" altLang="zh-CN" sz="1800" dirty="0">
                  <a:solidFill>
                    <a:schemeClr val="bg1"/>
                  </a:solidFill>
                  <a:latin typeface="Impact" panose="020B0806030902050204" pitchFamily="34" charset="0"/>
                </a:rPr>
                <a:t>7</a:t>
              </a:r>
              <a:endParaRPr lang="zh-CN" altLang="en-US" sz="1800" dirty="0">
                <a:solidFill>
                  <a:schemeClr val="bg1"/>
                </a:solidFill>
                <a:latin typeface="Impact" panose="020B0806030902050204" pitchFamily="34" charset="0"/>
              </a:endParaRPr>
            </a:p>
          </p:txBody>
        </p:sp>
      </p:grpSp>
      <p:grpSp>
        <p:nvGrpSpPr>
          <p:cNvPr id="53" name="组合 52"/>
          <p:cNvGrpSpPr/>
          <p:nvPr/>
        </p:nvGrpSpPr>
        <p:grpSpPr>
          <a:xfrm>
            <a:off x="4420574" y="3386190"/>
            <a:ext cx="438463" cy="393028"/>
            <a:chOff x="4379934" y="3254110"/>
            <a:chExt cx="438463" cy="393028"/>
          </a:xfrm>
        </p:grpSpPr>
        <p:sp>
          <p:nvSpPr>
            <p:cNvPr id="54" name="圆角矩形 53"/>
            <p:cNvSpPr/>
            <p:nvPr/>
          </p:nvSpPr>
          <p:spPr>
            <a:xfrm>
              <a:off x="4407494" y="3254110"/>
              <a:ext cx="393028" cy="393028"/>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55" name="文本框 38"/>
            <p:cNvSpPr txBox="1"/>
            <p:nvPr/>
          </p:nvSpPr>
          <p:spPr>
            <a:xfrm>
              <a:off x="4379934" y="3254110"/>
              <a:ext cx="438463" cy="369332"/>
            </a:xfrm>
            <a:prstGeom prst="rect">
              <a:avLst/>
            </a:prstGeom>
            <a:noFill/>
          </p:spPr>
          <p:txBody>
            <a:bodyPr wrap="square" rtlCol="0">
              <a:spAutoFit/>
            </a:bodyPr>
            <a:lstStyle/>
            <a:p>
              <a:pPr algn="ctr"/>
              <a:r>
                <a:rPr lang="en-US" altLang="zh-CN" sz="1800" dirty="0">
                  <a:solidFill>
                    <a:schemeClr val="bg1"/>
                  </a:solidFill>
                  <a:latin typeface="Impact" panose="020B0806030902050204" pitchFamily="34" charset="0"/>
                </a:rPr>
                <a:t>6</a:t>
              </a:r>
              <a:endParaRPr lang="zh-CN" altLang="en-US" sz="1800" dirty="0">
                <a:solidFill>
                  <a:schemeClr val="bg1"/>
                </a:solidFill>
                <a:latin typeface="Impact" panose="020B0806030902050204" pitchFamily="34" charset="0"/>
              </a:endParaRPr>
            </a:p>
          </p:txBody>
        </p:sp>
      </p:grpSp>
      <p:grpSp>
        <p:nvGrpSpPr>
          <p:cNvPr id="56" name="组合 55"/>
          <p:cNvGrpSpPr/>
          <p:nvPr/>
        </p:nvGrpSpPr>
        <p:grpSpPr>
          <a:xfrm>
            <a:off x="4420574" y="2807070"/>
            <a:ext cx="438463" cy="393028"/>
            <a:chOff x="4379934" y="3254110"/>
            <a:chExt cx="438463" cy="393028"/>
          </a:xfrm>
        </p:grpSpPr>
        <p:sp>
          <p:nvSpPr>
            <p:cNvPr id="57" name="圆角矩形 56"/>
            <p:cNvSpPr/>
            <p:nvPr/>
          </p:nvSpPr>
          <p:spPr>
            <a:xfrm>
              <a:off x="4407494" y="3254110"/>
              <a:ext cx="393028" cy="393028"/>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58" name="文本框 38"/>
            <p:cNvSpPr txBox="1"/>
            <p:nvPr/>
          </p:nvSpPr>
          <p:spPr>
            <a:xfrm>
              <a:off x="4379934" y="3254110"/>
              <a:ext cx="438463" cy="369332"/>
            </a:xfrm>
            <a:prstGeom prst="rect">
              <a:avLst/>
            </a:prstGeom>
            <a:noFill/>
          </p:spPr>
          <p:txBody>
            <a:bodyPr wrap="square" rtlCol="0">
              <a:spAutoFit/>
            </a:bodyPr>
            <a:lstStyle/>
            <a:p>
              <a:pPr algn="ctr"/>
              <a:r>
                <a:rPr lang="en-US" altLang="zh-CN" sz="1800" dirty="0">
                  <a:solidFill>
                    <a:schemeClr val="bg1"/>
                  </a:solidFill>
                  <a:latin typeface="Impact" panose="020B0806030902050204" pitchFamily="34" charset="0"/>
                </a:rPr>
                <a:t>5</a:t>
              </a:r>
              <a:endParaRPr lang="zh-CN" altLang="en-US" sz="1800" dirty="0">
                <a:solidFill>
                  <a:schemeClr val="bg1"/>
                </a:solidFill>
                <a:latin typeface="Impact" panose="020B0806030902050204" pitchFamily="34" charset="0"/>
              </a:endParaRPr>
            </a:p>
          </p:txBody>
        </p:sp>
      </p:grpSp>
      <p:sp>
        <p:nvSpPr>
          <p:cNvPr id="59" name="文本框 30"/>
          <p:cNvSpPr txBox="1"/>
          <p:nvPr/>
        </p:nvSpPr>
        <p:spPr>
          <a:xfrm>
            <a:off x="5029501" y="2773447"/>
            <a:ext cx="2743203" cy="415498"/>
          </a:xfrm>
          <a:prstGeom prst="rect">
            <a:avLst/>
          </a:prstGeom>
          <a:noFill/>
        </p:spPr>
        <p:txBody>
          <a:bodyPr wrap="square" rtlCol="0">
            <a:spAutoFit/>
          </a:bodyPr>
          <a:lstStyle/>
          <a:p>
            <a:r>
              <a:rPr lang="en-US" altLang="zh-CN" sz="2100" dirty="0">
                <a:solidFill>
                  <a:schemeClr val="tx1">
                    <a:lumMod val="75000"/>
                    <a:lumOff val="25000"/>
                  </a:schemeClr>
                </a:solidFill>
                <a:latin typeface="方正兰亭粗黑简体" panose="02000000000000000000" pitchFamily="2" charset="-122"/>
                <a:ea typeface="方正兰亭粗黑简体" panose="02000000000000000000" pitchFamily="2" charset="-122"/>
              </a:rPr>
              <a:t>…… </a:t>
            </a:r>
            <a:r>
              <a:rPr lang="zh-CN" altLang="en-US" sz="2100" dirty="0">
                <a:solidFill>
                  <a:schemeClr val="tx1">
                    <a:lumMod val="75000"/>
                    <a:lumOff val="25000"/>
                  </a:schemeClr>
                </a:solidFill>
                <a:latin typeface="方正兰亭粗黑简体" panose="02000000000000000000" pitchFamily="2" charset="-122"/>
                <a:ea typeface="方正兰亭粗黑简体" panose="02000000000000000000" pitchFamily="2" charset="-122"/>
              </a:rPr>
              <a:t>模型求解</a:t>
            </a:r>
          </a:p>
        </p:txBody>
      </p:sp>
      <p:sp>
        <p:nvSpPr>
          <p:cNvPr id="60" name="文本框 30"/>
          <p:cNvSpPr txBox="1"/>
          <p:nvPr/>
        </p:nvSpPr>
        <p:spPr>
          <a:xfrm>
            <a:off x="5029501" y="3322087"/>
            <a:ext cx="2743203" cy="415498"/>
          </a:xfrm>
          <a:prstGeom prst="rect">
            <a:avLst/>
          </a:prstGeom>
          <a:noFill/>
        </p:spPr>
        <p:txBody>
          <a:bodyPr wrap="square" rtlCol="0">
            <a:spAutoFit/>
          </a:bodyPr>
          <a:lstStyle/>
          <a:p>
            <a:r>
              <a:rPr lang="en-US" altLang="zh-CN" sz="2100" dirty="0">
                <a:solidFill>
                  <a:schemeClr val="tx1">
                    <a:lumMod val="75000"/>
                    <a:lumOff val="25000"/>
                  </a:schemeClr>
                </a:solidFill>
                <a:latin typeface="方正兰亭粗黑简体" panose="02000000000000000000" pitchFamily="2" charset="-122"/>
                <a:ea typeface="方正兰亭粗黑简体" panose="02000000000000000000" pitchFamily="2" charset="-122"/>
              </a:rPr>
              <a:t>…… </a:t>
            </a:r>
            <a:r>
              <a:rPr lang="zh-CN" altLang="en-US" sz="2100" dirty="0">
                <a:solidFill>
                  <a:schemeClr val="tx1">
                    <a:lumMod val="75000"/>
                    <a:lumOff val="25000"/>
                  </a:schemeClr>
                </a:solidFill>
                <a:latin typeface="方正兰亭粗黑简体" panose="02000000000000000000" pitchFamily="2" charset="-122"/>
                <a:ea typeface="方正兰亭粗黑简体" panose="02000000000000000000" pitchFamily="2" charset="-122"/>
              </a:rPr>
              <a:t>建模效果</a:t>
            </a:r>
          </a:p>
        </p:txBody>
      </p:sp>
      <p:sp>
        <p:nvSpPr>
          <p:cNvPr id="61" name="文本框 30"/>
          <p:cNvSpPr txBox="1"/>
          <p:nvPr/>
        </p:nvSpPr>
        <p:spPr>
          <a:xfrm>
            <a:off x="5029501" y="3982487"/>
            <a:ext cx="2743203" cy="415498"/>
          </a:xfrm>
          <a:prstGeom prst="rect">
            <a:avLst/>
          </a:prstGeom>
          <a:noFill/>
        </p:spPr>
        <p:txBody>
          <a:bodyPr wrap="square" rtlCol="0">
            <a:spAutoFit/>
          </a:bodyPr>
          <a:lstStyle/>
          <a:p>
            <a:r>
              <a:rPr lang="en-US" altLang="zh-CN" sz="2100" dirty="0">
                <a:solidFill>
                  <a:schemeClr val="tx1">
                    <a:lumMod val="75000"/>
                    <a:lumOff val="25000"/>
                  </a:schemeClr>
                </a:solidFill>
                <a:latin typeface="方正兰亭粗黑简体" panose="02000000000000000000" pitchFamily="2" charset="-122"/>
                <a:ea typeface="方正兰亭粗黑简体" panose="02000000000000000000" pitchFamily="2" charset="-122"/>
              </a:rPr>
              <a:t>…… </a:t>
            </a:r>
            <a:r>
              <a:rPr lang="zh-CN" altLang="en-US" sz="2100" dirty="0">
                <a:solidFill>
                  <a:schemeClr val="tx1">
                    <a:lumMod val="75000"/>
                    <a:lumOff val="25000"/>
                  </a:schemeClr>
                </a:solidFill>
                <a:latin typeface="方正兰亭粗黑简体" panose="02000000000000000000" pitchFamily="2" charset="-122"/>
                <a:ea typeface="方正兰亭粗黑简体" panose="02000000000000000000" pitchFamily="2" charset="-122"/>
              </a:rPr>
              <a:t>优点与不足</a:t>
            </a:r>
          </a:p>
        </p:txBody>
      </p:sp>
      <p:sp>
        <p:nvSpPr>
          <p:cNvPr id="62" name="文本框 30"/>
          <p:cNvSpPr txBox="1"/>
          <p:nvPr/>
        </p:nvSpPr>
        <p:spPr>
          <a:xfrm>
            <a:off x="5029501" y="4490487"/>
            <a:ext cx="2743203" cy="415498"/>
          </a:xfrm>
          <a:prstGeom prst="rect">
            <a:avLst/>
          </a:prstGeom>
          <a:noFill/>
        </p:spPr>
        <p:txBody>
          <a:bodyPr wrap="square" rtlCol="0">
            <a:spAutoFit/>
          </a:bodyPr>
          <a:lstStyle/>
          <a:p>
            <a:r>
              <a:rPr lang="en-US" altLang="zh-CN" sz="2100" dirty="0">
                <a:solidFill>
                  <a:schemeClr val="tx1">
                    <a:lumMod val="75000"/>
                    <a:lumOff val="25000"/>
                  </a:schemeClr>
                </a:solidFill>
                <a:latin typeface="方正兰亭粗黑简体" panose="02000000000000000000" pitchFamily="2" charset="-122"/>
                <a:ea typeface="方正兰亭粗黑简体" panose="02000000000000000000" pitchFamily="2" charset="-122"/>
              </a:rPr>
              <a:t>…… </a:t>
            </a:r>
            <a:r>
              <a:rPr lang="zh-CN" altLang="en-US" sz="2100" dirty="0">
                <a:solidFill>
                  <a:schemeClr val="tx1">
                    <a:lumMod val="75000"/>
                    <a:lumOff val="25000"/>
                  </a:schemeClr>
                </a:solidFill>
                <a:latin typeface="方正兰亭粗黑简体" panose="02000000000000000000" pitchFamily="2" charset="-122"/>
                <a:ea typeface="方正兰亭粗黑简体" panose="02000000000000000000" pitchFamily="2" charset="-122"/>
              </a:rPr>
              <a:t>竞赛感想</a:t>
            </a:r>
          </a:p>
        </p:txBody>
      </p:sp>
    </p:spTree>
    <p:extLst>
      <p:ext uri="{BB962C8B-B14F-4D97-AF65-F5344CB8AC3E}">
        <p14:creationId xmlns:p14="http://schemas.microsoft.com/office/powerpoint/2010/main" val="1042377615"/>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0-#ppt_h/2"/>
                                          </p:val>
                                        </p:tav>
                                        <p:tav tm="100000">
                                          <p:val>
                                            <p:strVal val="#ppt_y"/>
                                          </p:val>
                                        </p:tav>
                                      </p:tavLst>
                                    </p:anim>
                                  </p:childTnLst>
                                </p:cTn>
                              </p:par>
                              <p:par>
                                <p:cTn id="14" presetID="2" presetClass="entr" presetSubtype="1"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ppt_x"/>
                                          </p:val>
                                        </p:tav>
                                        <p:tav tm="100000">
                                          <p:val>
                                            <p:strVal val="#ppt_x"/>
                                          </p:val>
                                        </p:tav>
                                      </p:tavLst>
                                    </p:anim>
                                    <p:anim calcmode="lin" valueType="num">
                                      <p:cBhvr additive="base">
                                        <p:cTn id="17" dur="500" fill="hold"/>
                                        <p:tgtEl>
                                          <p:spTgt spid="24"/>
                                        </p:tgtEl>
                                        <p:attrNameLst>
                                          <p:attrName>ppt_y</p:attrName>
                                        </p:attrNameLst>
                                      </p:cBhvr>
                                      <p:tavLst>
                                        <p:tav tm="0">
                                          <p:val>
                                            <p:strVal val="0-#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ppt_x"/>
                                          </p:val>
                                        </p:tav>
                                        <p:tav tm="100000">
                                          <p:val>
                                            <p:strVal val="#ppt_x"/>
                                          </p:val>
                                        </p:tav>
                                      </p:tavLst>
                                    </p:anim>
                                    <p:anim calcmode="lin" valueType="num">
                                      <p:cBhvr additive="base">
                                        <p:cTn id="21" dur="500" fill="hold"/>
                                        <p:tgtEl>
                                          <p:spTgt spid="2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additive="base">
                                        <p:cTn id="24" dur="500" fill="hold"/>
                                        <p:tgtEl>
                                          <p:spTgt spid="40"/>
                                        </p:tgtEl>
                                        <p:attrNameLst>
                                          <p:attrName>ppt_x</p:attrName>
                                        </p:attrNameLst>
                                      </p:cBhvr>
                                      <p:tavLst>
                                        <p:tav tm="0">
                                          <p:val>
                                            <p:strVal val="#ppt_x"/>
                                          </p:val>
                                        </p:tav>
                                        <p:tav tm="100000">
                                          <p:val>
                                            <p:strVal val="#ppt_x"/>
                                          </p:val>
                                        </p:tav>
                                      </p:tavLst>
                                    </p:anim>
                                    <p:anim calcmode="lin" valueType="num">
                                      <p:cBhvr additive="base">
                                        <p:cTn id="25" dur="500" fill="hold"/>
                                        <p:tgtEl>
                                          <p:spTgt spid="4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fill="hold"/>
                                        <p:tgtEl>
                                          <p:spTgt spid="26"/>
                                        </p:tgtEl>
                                        <p:attrNameLst>
                                          <p:attrName>ppt_x</p:attrName>
                                        </p:attrNameLst>
                                      </p:cBhvr>
                                      <p:tavLst>
                                        <p:tav tm="0">
                                          <p:val>
                                            <p:strVal val="#ppt_x"/>
                                          </p:val>
                                        </p:tav>
                                        <p:tav tm="100000">
                                          <p:val>
                                            <p:strVal val="#ppt_x"/>
                                          </p:val>
                                        </p:tav>
                                      </p:tavLst>
                                    </p:anim>
                                    <p:anim calcmode="lin" valueType="num">
                                      <p:cBhvr additive="base">
                                        <p:cTn id="2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p:cTn id="34" dur="500" fill="hold"/>
                                        <p:tgtEl>
                                          <p:spTgt spid="42"/>
                                        </p:tgtEl>
                                        <p:attrNameLst>
                                          <p:attrName>ppt_w</p:attrName>
                                        </p:attrNameLst>
                                      </p:cBhvr>
                                      <p:tavLst>
                                        <p:tav tm="0">
                                          <p:val>
                                            <p:fltVal val="0"/>
                                          </p:val>
                                        </p:tav>
                                        <p:tav tm="100000">
                                          <p:val>
                                            <p:strVal val="#ppt_w"/>
                                          </p:val>
                                        </p:tav>
                                      </p:tavLst>
                                    </p:anim>
                                    <p:anim calcmode="lin" valueType="num">
                                      <p:cBhvr>
                                        <p:cTn id="35" dur="500" fill="hold"/>
                                        <p:tgtEl>
                                          <p:spTgt spid="42"/>
                                        </p:tgtEl>
                                        <p:attrNameLst>
                                          <p:attrName>ppt_h</p:attrName>
                                        </p:attrNameLst>
                                      </p:cBhvr>
                                      <p:tavLst>
                                        <p:tav tm="0">
                                          <p:val>
                                            <p:fltVal val="0"/>
                                          </p:val>
                                        </p:tav>
                                        <p:tav tm="100000">
                                          <p:val>
                                            <p:strVal val="#ppt_h"/>
                                          </p:val>
                                        </p:tav>
                                      </p:tavLst>
                                    </p:anim>
                                    <p:animEffect transition="in" filter="fade">
                                      <p:cBhvr>
                                        <p:cTn id="36" dur="500"/>
                                        <p:tgtEl>
                                          <p:spTgt spid="42"/>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p:cTn id="39" dur="500" fill="hold"/>
                                        <p:tgtEl>
                                          <p:spTgt spid="41"/>
                                        </p:tgtEl>
                                        <p:attrNameLst>
                                          <p:attrName>ppt_w</p:attrName>
                                        </p:attrNameLst>
                                      </p:cBhvr>
                                      <p:tavLst>
                                        <p:tav tm="0">
                                          <p:val>
                                            <p:fltVal val="0"/>
                                          </p:val>
                                        </p:tav>
                                        <p:tav tm="100000">
                                          <p:val>
                                            <p:strVal val="#ppt_w"/>
                                          </p:val>
                                        </p:tav>
                                      </p:tavLst>
                                    </p:anim>
                                    <p:anim calcmode="lin" valueType="num">
                                      <p:cBhvr>
                                        <p:cTn id="40" dur="500" fill="hold"/>
                                        <p:tgtEl>
                                          <p:spTgt spid="41"/>
                                        </p:tgtEl>
                                        <p:attrNameLst>
                                          <p:attrName>ppt_h</p:attrName>
                                        </p:attrNameLst>
                                      </p:cBhvr>
                                      <p:tavLst>
                                        <p:tav tm="0">
                                          <p:val>
                                            <p:fltVal val="0"/>
                                          </p:val>
                                        </p:tav>
                                        <p:tav tm="100000">
                                          <p:val>
                                            <p:strVal val="#ppt_h"/>
                                          </p:val>
                                        </p:tav>
                                      </p:tavLst>
                                    </p:anim>
                                    <p:animEffect transition="in" filter="fade">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43"/>
                                        </p:tgtEl>
                                        <p:attrNameLst>
                                          <p:attrName>style.visibility</p:attrName>
                                        </p:attrNameLst>
                                      </p:cBhvr>
                                      <p:to>
                                        <p:strVal val="visible"/>
                                      </p:to>
                                    </p:set>
                                    <p:anim calcmode="lin" valueType="num">
                                      <p:cBhvr additive="base">
                                        <p:cTn id="46" dur="500" fill="hold"/>
                                        <p:tgtEl>
                                          <p:spTgt spid="43"/>
                                        </p:tgtEl>
                                        <p:attrNameLst>
                                          <p:attrName>ppt_x</p:attrName>
                                        </p:attrNameLst>
                                      </p:cBhvr>
                                      <p:tavLst>
                                        <p:tav tm="0">
                                          <p:val>
                                            <p:strVal val="#ppt_x"/>
                                          </p:val>
                                        </p:tav>
                                        <p:tav tm="100000">
                                          <p:val>
                                            <p:strVal val="#ppt_x"/>
                                          </p:val>
                                        </p:tav>
                                      </p:tavLst>
                                    </p:anim>
                                    <p:anim calcmode="lin" valueType="num">
                                      <p:cBhvr additive="base">
                                        <p:cTn id="47" dur="500" fill="hold"/>
                                        <p:tgtEl>
                                          <p:spTgt spid="43"/>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44"/>
                                        </p:tgtEl>
                                        <p:attrNameLst>
                                          <p:attrName>style.visibility</p:attrName>
                                        </p:attrNameLst>
                                      </p:cBhvr>
                                      <p:to>
                                        <p:strVal val="visible"/>
                                      </p:to>
                                    </p:set>
                                    <p:anim calcmode="lin" valueType="num">
                                      <p:cBhvr additive="base">
                                        <p:cTn id="50" dur="500" fill="hold"/>
                                        <p:tgtEl>
                                          <p:spTgt spid="44"/>
                                        </p:tgtEl>
                                        <p:attrNameLst>
                                          <p:attrName>ppt_x</p:attrName>
                                        </p:attrNameLst>
                                      </p:cBhvr>
                                      <p:tavLst>
                                        <p:tav tm="0">
                                          <p:val>
                                            <p:strVal val="#ppt_x"/>
                                          </p:val>
                                        </p:tav>
                                        <p:tav tm="100000">
                                          <p:val>
                                            <p:strVal val="#ppt_x"/>
                                          </p:val>
                                        </p:tav>
                                      </p:tavLst>
                                    </p:anim>
                                    <p:anim calcmode="lin" valueType="num">
                                      <p:cBhvr additive="base">
                                        <p:cTn id="51" dur="500" fill="hold"/>
                                        <p:tgtEl>
                                          <p:spTgt spid="4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 calcmode="lin" valueType="num">
                                      <p:cBhvr additive="base">
                                        <p:cTn id="54" dur="500" fill="hold"/>
                                        <p:tgtEl>
                                          <p:spTgt spid="45"/>
                                        </p:tgtEl>
                                        <p:attrNameLst>
                                          <p:attrName>ppt_x</p:attrName>
                                        </p:attrNameLst>
                                      </p:cBhvr>
                                      <p:tavLst>
                                        <p:tav tm="0">
                                          <p:val>
                                            <p:strVal val="#ppt_x"/>
                                          </p:val>
                                        </p:tav>
                                        <p:tav tm="100000">
                                          <p:val>
                                            <p:strVal val="#ppt_x"/>
                                          </p:val>
                                        </p:tav>
                                      </p:tavLst>
                                    </p:anim>
                                    <p:anim calcmode="lin" valueType="num">
                                      <p:cBhvr additive="base">
                                        <p:cTn id="55" dur="500" fill="hold"/>
                                        <p:tgtEl>
                                          <p:spTgt spid="45"/>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46"/>
                                        </p:tgtEl>
                                        <p:attrNameLst>
                                          <p:attrName>style.visibility</p:attrName>
                                        </p:attrNameLst>
                                      </p:cBhvr>
                                      <p:to>
                                        <p:strVal val="visible"/>
                                      </p:to>
                                    </p:set>
                                    <p:anim calcmode="lin" valueType="num">
                                      <p:cBhvr additive="base">
                                        <p:cTn id="58" dur="500" fill="hold"/>
                                        <p:tgtEl>
                                          <p:spTgt spid="46"/>
                                        </p:tgtEl>
                                        <p:attrNameLst>
                                          <p:attrName>ppt_x</p:attrName>
                                        </p:attrNameLst>
                                      </p:cBhvr>
                                      <p:tavLst>
                                        <p:tav tm="0">
                                          <p:val>
                                            <p:strVal val="#ppt_x"/>
                                          </p:val>
                                        </p:tav>
                                        <p:tav tm="100000">
                                          <p:val>
                                            <p:strVal val="#ppt_x"/>
                                          </p:val>
                                        </p:tav>
                                      </p:tavLst>
                                    </p:anim>
                                    <p:anim calcmode="lin" valueType="num">
                                      <p:cBhvr additive="base">
                                        <p:cTn id="59"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wipe(left)">
                                      <p:cBhvr>
                                        <p:cTn id="64" dur="500"/>
                                        <p:tgtEl>
                                          <p:spTgt spid="28"/>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left)">
                                      <p:cBhvr>
                                        <p:cTn id="67" dur="500"/>
                                        <p:tgtEl>
                                          <p:spTgt spid="29"/>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wipe(left)">
                                      <p:cBhvr>
                                        <p:cTn id="70" dur="500"/>
                                        <p:tgtEl>
                                          <p:spTgt spid="30"/>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wipe(left)">
                                      <p:cBhvr>
                                        <p:cTn id="73" dur="500"/>
                                        <p:tgtEl>
                                          <p:spTgt spid="31"/>
                                        </p:tgtEl>
                                      </p:cBhvr>
                                    </p:animEffect>
                                  </p:childTnLst>
                                </p:cTn>
                              </p:par>
                              <p:par>
                                <p:cTn id="74" presetID="2" presetClass="entr" presetSubtype="4" fill="hold" nodeType="withEffect">
                                  <p:stCondLst>
                                    <p:cond delay="0"/>
                                  </p:stCondLst>
                                  <p:childTnLst>
                                    <p:set>
                                      <p:cBhvr>
                                        <p:cTn id="75" dur="1" fill="hold">
                                          <p:stCondLst>
                                            <p:cond delay="0"/>
                                          </p:stCondLst>
                                        </p:cTn>
                                        <p:tgtEl>
                                          <p:spTgt spid="47"/>
                                        </p:tgtEl>
                                        <p:attrNameLst>
                                          <p:attrName>style.visibility</p:attrName>
                                        </p:attrNameLst>
                                      </p:cBhvr>
                                      <p:to>
                                        <p:strVal val="visible"/>
                                      </p:to>
                                    </p:set>
                                    <p:anim calcmode="lin" valueType="num">
                                      <p:cBhvr additive="base">
                                        <p:cTn id="76" dur="500" fill="hold"/>
                                        <p:tgtEl>
                                          <p:spTgt spid="47"/>
                                        </p:tgtEl>
                                        <p:attrNameLst>
                                          <p:attrName>ppt_x</p:attrName>
                                        </p:attrNameLst>
                                      </p:cBhvr>
                                      <p:tavLst>
                                        <p:tav tm="0">
                                          <p:val>
                                            <p:strVal val="#ppt_x"/>
                                          </p:val>
                                        </p:tav>
                                        <p:tav tm="100000">
                                          <p:val>
                                            <p:strVal val="#ppt_x"/>
                                          </p:val>
                                        </p:tav>
                                      </p:tavLst>
                                    </p:anim>
                                    <p:anim calcmode="lin" valueType="num">
                                      <p:cBhvr additive="base">
                                        <p:cTn id="77" dur="500" fill="hold"/>
                                        <p:tgtEl>
                                          <p:spTgt spid="47"/>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 calcmode="lin" valueType="num">
                                      <p:cBhvr additive="base">
                                        <p:cTn id="80" dur="500" fill="hold"/>
                                        <p:tgtEl>
                                          <p:spTgt spid="50"/>
                                        </p:tgtEl>
                                        <p:attrNameLst>
                                          <p:attrName>ppt_x</p:attrName>
                                        </p:attrNameLst>
                                      </p:cBhvr>
                                      <p:tavLst>
                                        <p:tav tm="0">
                                          <p:val>
                                            <p:strVal val="#ppt_x"/>
                                          </p:val>
                                        </p:tav>
                                        <p:tav tm="100000">
                                          <p:val>
                                            <p:strVal val="#ppt_x"/>
                                          </p:val>
                                        </p:tav>
                                      </p:tavLst>
                                    </p:anim>
                                    <p:anim calcmode="lin" valueType="num">
                                      <p:cBhvr additive="base">
                                        <p:cTn id="81" dur="500" fill="hold"/>
                                        <p:tgtEl>
                                          <p:spTgt spid="50"/>
                                        </p:tgtEl>
                                        <p:attrNameLst>
                                          <p:attrName>ppt_y</p:attrName>
                                        </p:attrNameLst>
                                      </p:cBhvr>
                                      <p:tavLst>
                                        <p:tav tm="0">
                                          <p:val>
                                            <p:strVal val="1+#ppt_h/2"/>
                                          </p:val>
                                        </p:tav>
                                        <p:tav tm="100000">
                                          <p:val>
                                            <p:strVal val="#ppt_y"/>
                                          </p:val>
                                        </p:tav>
                                      </p:tavLst>
                                    </p:anim>
                                  </p:childTnLst>
                                </p:cTn>
                              </p:par>
                              <p:par>
                                <p:cTn id="82" presetID="2" presetClass="entr" presetSubtype="4" fill="hold" nodeType="withEffect">
                                  <p:stCondLst>
                                    <p:cond delay="0"/>
                                  </p:stCondLst>
                                  <p:childTnLst>
                                    <p:set>
                                      <p:cBhvr>
                                        <p:cTn id="83" dur="1" fill="hold">
                                          <p:stCondLst>
                                            <p:cond delay="0"/>
                                          </p:stCondLst>
                                        </p:cTn>
                                        <p:tgtEl>
                                          <p:spTgt spid="53"/>
                                        </p:tgtEl>
                                        <p:attrNameLst>
                                          <p:attrName>style.visibility</p:attrName>
                                        </p:attrNameLst>
                                      </p:cBhvr>
                                      <p:to>
                                        <p:strVal val="visible"/>
                                      </p:to>
                                    </p:set>
                                    <p:anim calcmode="lin" valueType="num">
                                      <p:cBhvr additive="base">
                                        <p:cTn id="84" dur="500" fill="hold"/>
                                        <p:tgtEl>
                                          <p:spTgt spid="53"/>
                                        </p:tgtEl>
                                        <p:attrNameLst>
                                          <p:attrName>ppt_x</p:attrName>
                                        </p:attrNameLst>
                                      </p:cBhvr>
                                      <p:tavLst>
                                        <p:tav tm="0">
                                          <p:val>
                                            <p:strVal val="#ppt_x"/>
                                          </p:val>
                                        </p:tav>
                                        <p:tav tm="100000">
                                          <p:val>
                                            <p:strVal val="#ppt_x"/>
                                          </p:val>
                                        </p:tav>
                                      </p:tavLst>
                                    </p:anim>
                                    <p:anim calcmode="lin" valueType="num">
                                      <p:cBhvr additive="base">
                                        <p:cTn id="85" dur="500" fill="hold"/>
                                        <p:tgtEl>
                                          <p:spTgt spid="53"/>
                                        </p:tgtEl>
                                        <p:attrNameLst>
                                          <p:attrName>ppt_y</p:attrName>
                                        </p:attrNameLst>
                                      </p:cBhvr>
                                      <p:tavLst>
                                        <p:tav tm="0">
                                          <p:val>
                                            <p:strVal val="1+#ppt_h/2"/>
                                          </p:val>
                                        </p:tav>
                                        <p:tav tm="100000">
                                          <p:val>
                                            <p:strVal val="#ppt_y"/>
                                          </p:val>
                                        </p:tav>
                                      </p:tavLst>
                                    </p:anim>
                                  </p:childTnLst>
                                </p:cTn>
                              </p:par>
                              <p:par>
                                <p:cTn id="86" presetID="2" presetClass="entr" presetSubtype="4" fill="hold" nodeType="withEffect">
                                  <p:stCondLst>
                                    <p:cond delay="0"/>
                                  </p:stCondLst>
                                  <p:childTnLst>
                                    <p:set>
                                      <p:cBhvr>
                                        <p:cTn id="87" dur="1" fill="hold">
                                          <p:stCondLst>
                                            <p:cond delay="0"/>
                                          </p:stCondLst>
                                        </p:cTn>
                                        <p:tgtEl>
                                          <p:spTgt spid="56"/>
                                        </p:tgtEl>
                                        <p:attrNameLst>
                                          <p:attrName>style.visibility</p:attrName>
                                        </p:attrNameLst>
                                      </p:cBhvr>
                                      <p:to>
                                        <p:strVal val="visible"/>
                                      </p:to>
                                    </p:set>
                                    <p:anim calcmode="lin" valueType="num">
                                      <p:cBhvr additive="base">
                                        <p:cTn id="88" dur="500" fill="hold"/>
                                        <p:tgtEl>
                                          <p:spTgt spid="56"/>
                                        </p:tgtEl>
                                        <p:attrNameLst>
                                          <p:attrName>ppt_x</p:attrName>
                                        </p:attrNameLst>
                                      </p:cBhvr>
                                      <p:tavLst>
                                        <p:tav tm="0">
                                          <p:val>
                                            <p:strVal val="#ppt_x"/>
                                          </p:val>
                                        </p:tav>
                                        <p:tav tm="100000">
                                          <p:val>
                                            <p:strVal val="#ppt_x"/>
                                          </p:val>
                                        </p:tav>
                                      </p:tavLst>
                                    </p:anim>
                                    <p:anim calcmode="lin" valueType="num">
                                      <p:cBhvr additive="base">
                                        <p:cTn id="89" dur="500" fill="hold"/>
                                        <p:tgtEl>
                                          <p:spTgt spid="56"/>
                                        </p:tgtEl>
                                        <p:attrNameLst>
                                          <p:attrName>ppt_y</p:attrName>
                                        </p:attrNameLst>
                                      </p:cBhvr>
                                      <p:tavLst>
                                        <p:tav tm="0">
                                          <p:val>
                                            <p:strVal val="1+#ppt_h/2"/>
                                          </p:val>
                                        </p:tav>
                                        <p:tav tm="100000">
                                          <p:val>
                                            <p:strVal val="#ppt_y"/>
                                          </p:val>
                                        </p:tav>
                                      </p:tavLst>
                                    </p:anim>
                                  </p:childTnLst>
                                </p:cTn>
                              </p:par>
                              <p:par>
                                <p:cTn id="90" presetID="22" presetClass="entr" presetSubtype="8" fill="hold" grpId="0" nodeType="with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wipe(left)">
                                      <p:cBhvr>
                                        <p:cTn id="92" dur="500"/>
                                        <p:tgtEl>
                                          <p:spTgt spid="59"/>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wipe(left)">
                                      <p:cBhvr>
                                        <p:cTn id="95" dur="500"/>
                                        <p:tgtEl>
                                          <p:spTgt spid="60"/>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wipe(left)">
                                      <p:cBhvr>
                                        <p:cTn id="98" dur="500"/>
                                        <p:tgtEl>
                                          <p:spTgt spid="61"/>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wipe(left)">
                                      <p:cBhvr>
                                        <p:cTn id="10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7" grpId="0" animBg="1"/>
      <p:bldP spid="28" grpId="0"/>
      <p:bldP spid="29" grpId="0"/>
      <p:bldP spid="30" grpId="0"/>
      <p:bldP spid="31" grpId="0"/>
      <p:bldP spid="40" grpId="0" animBg="1"/>
      <p:bldP spid="41" grpId="0"/>
      <p:bldP spid="42" grpId="0"/>
      <p:bldP spid="59" grpId="0"/>
      <p:bldP spid="60" grpId="0"/>
      <p:bldP spid="61" grpId="0"/>
      <p:bldP spid="6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4792" y="-64181"/>
            <a:ext cx="2800367" cy="1757762"/>
            <a:chOff x="-139723" y="-85574"/>
            <a:chExt cx="3733823" cy="2343682"/>
          </a:xfrm>
        </p:grpSpPr>
        <p:sp>
          <p:nvSpPr>
            <p:cNvPr id="5" name="等腰三角形 4"/>
            <p:cNvSpPr/>
            <p:nvPr/>
          </p:nvSpPr>
          <p:spPr>
            <a:xfrm rot="10800000">
              <a:off x="986266" y="7437"/>
              <a:ext cx="730501" cy="629742"/>
            </a:xfrm>
            <a:prstGeom prst="triangle">
              <a:avLst/>
            </a:prstGeom>
            <a:solidFill>
              <a:srgbClr val="F0CDE4"/>
            </a:solidFill>
            <a:ln w="3810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 name="等腰三角形 5"/>
            <p:cNvSpPr/>
            <p:nvPr/>
          </p:nvSpPr>
          <p:spPr>
            <a:xfrm rot="10800000">
              <a:off x="1243918" y="1440"/>
              <a:ext cx="653970" cy="563769"/>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l="11837" t="11938" b="5523"/>
            <a:stretch>
              <a:fillRect/>
            </a:stretch>
          </p:blipFill>
          <p:spPr>
            <a:xfrm rot="21199914">
              <a:off x="-139723" y="-85574"/>
              <a:ext cx="1703670" cy="2343682"/>
            </a:xfrm>
            <a:custGeom>
              <a:avLst/>
              <a:gdLst>
                <a:gd name="connsiteX0" fmla="*/ 5411369 w 5411369"/>
                <a:gd name="connsiteY0" fmla="*/ 7444244 h 7444244"/>
                <a:gd name="connsiteX1" fmla="*/ 0 w 5411369"/>
                <a:gd name="connsiteY1" fmla="*/ 6811608 h 7444244"/>
                <a:gd name="connsiteX2" fmla="*/ 796335 w 5411369"/>
                <a:gd name="connsiteY2" fmla="*/ 0 h 7444244"/>
                <a:gd name="connsiteX3" fmla="*/ 5411369 w 5411369"/>
                <a:gd name="connsiteY3" fmla="*/ 539537 h 7444244"/>
                <a:gd name="connsiteX4" fmla="*/ 5411369 w 5411369"/>
                <a:gd name="connsiteY4" fmla="*/ 7444244 h 7444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1369" h="7444244">
                  <a:moveTo>
                    <a:pt x="5411369" y="7444244"/>
                  </a:moveTo>
                  <a:lnTo>
                    <a:pt x="0" y="6811608"/>
                  </a:lnTo>
                  <a:lnTo>
                    <a:pt x="796335" y="0"/>
                  </a:lnTo>
                  <a:lnTo>
                    <a:pt x="5411369" y="539537"/>
                  </a:lnTo>
                  <a:lnTo>
                    <a:pt x="5411369" y="7444244"/>
                  </a:lnTo>
                  <a:close/>
                </a:path>
              </a:pathLst>
            </a:custGeom>
          </p:spPr>
        </p:pic>
        <p:sp>
          <p:nvSpPr>
            <p:cNvPr id="8" name="文本框 26"/>
            <p:cNvSpPr>
              <a:spLocks noChangeArrowheads="1"/>
            </p:cNvSpPr>
            <p:nvPr/>
          </p:nvSpPr>
          <p:spPr bwMode="auto">
            <a:xfrm>
              <a:off x="808530" y="559567"/>
              <a:ext cx="2785570" cy="523220"/>
            </a:xfrm>
            <a:prstGeom prst="rect">
              <a:avLst/>
            </a:prstGeom>
            <a:noFill/>
            <a:ln w="9525">
              <a:noFill/>
              <a:miter lim="800000"/>
            </a:ln>
          </p:spPr>
          <p:txBody>
            <a:bodyPr wrap="square" lIns="68580" tIns="34290" rIns="68580" bIns="34290">
              <a:spAutoFit/>
            </a:bodyPr>
            <a:lstStyle/>
            <a:p>
              <a:pPr algn="dist"/>
              <a:r>
                <a:rPr lang="zh-CN" altLang="en-US" sz="2100" b="1" dirty="0">
                  <a:solidFill>
                    <a:srgbClr val="404040"/>
                  </a:solidFill>
                  <a:latin typeface="华文细黑" panose="02010600040101010101" pitchFamily="2" charset="-122"/>
                  <a:ea typeface="华文细黑" panose="02010600040101010101" pitchFamily="2" charset="-122"/>
                  <a:sym typeface="宋体" panose="02010600030101010101" pitchFamily="2" charset="-122"/>
                </a:rPr>
                <a:t>模型效果</a:t>
              </a:r>
            </a:p>
          </p:txBody>
        </p:sp>
      </p:grpSp>
      <p:sp>
        <p:nvSpPr>
          <p:cNvPr id="9" name="矩形 8"/>
          <p:cNvSpPr/>
          <p:nvPr/>
        </p:nvSpPr>
        <p:spPr>
          <a:xfrm>
            <a:off x="567779" y="1176418"/>
            <a:ext cx="8015096" cy="369324"/>
          </a:xfrm>
          <a:prstGeom prst="rect">
            <a:avLst/>
          </a:prstGeom>
        </p:spPr>
        <p:txBody>
          <a:bodyPr wrap="square" lIns="91431" tIns="45716" rIns="91431" bIns="45716">
            <a:spAutoFit/>
          </a:bodyPr>
          <a:lstStyle/>
          <a:p>
            <a:pPr>
              <a:lnSpc>
                <a:spcPct val="150000"/>
              </a:lnSpc>
              <a:spcBef>
                <a:spcPts val="600"/>
              </a:spcBef>
              <a:spcAft>
                <a:spcPts val="600"/>
              </a:spcAft>
              <a:defRPr/>
            </a:pPr>
            <a:r>
              <a:rPr lang="zh-CN" altLang="en-US" sz="1200" dirty="0">
                <a:solidFill>
                  <a:schemeClr val="tx1">
                    <a:lumMod val="50000"/>
                    <a:lumOff val="50000"/>
                  </a:schemeClr>
                </a:solidFill>
                <a:latin typeface="微软雅黑" pitchFamily="34" charset="-122"/>
                <a:ea typeface="微软雅黑" pitchFamily="34" charset="-122"/>
              </a:rPr>
              <a:t>检验方法及指标：</a:t>
            </a:r>
            <a:r>
              <a:rPr lang="en-US" altLang="zh-CN" sz="1200" dirty="0">
                <a:solidFill>
                  <a:schemeClr val="tx1">
                    <a:lumMod val="50000"/>
                    <a:lumOff val="50000"/>
                  </a:schemeClr>
                </a:solidFill>
                <a:latin typeface="微软雅黑" pitchFamily="34" charset="-122"/>
                <a:ea typeface="微软雅黑" pitchFamily="34" charset="-122"/>
              </a:rPr>
              <a:t>1.SPSS</a:t>
            </a:r>
            <a:r>
              <a:rPr lang="zh-CN" altLang="en-US" sz="1200" dirty="0">
                <a:solidFill>
                  <a:schemeClr val="tx1">
                    <a:lumMod val="50000"/>
                    <a:lumOff val="50000"/>
                  </a:schemeClr>
                </a:solidFill>
                <a:latin typeface="微软雅黑" pitchFamily="34" charset="-122"/>
                <a:ea typeface="微软雅黑" pitchFamily="34" charset="-122"/>
              </a:rPr>
              <a:t>，</a:t>
            </a:r>
            <a:r>
              <a:rPr lang="en-US" altLang="zh-CN" sz="1200" dirty="0">
                <a:solidFill>
                  <a:schemeClr val="tx1">
                    <a:lumMod val="50000"/>
                    <a:lumOff val="50000"/>
                  </a:schemeClr>
                </a:solidFill>
                <a:latin typeface="微软雅黑" pitchFamily="34" charset="-122"/>
                <a:ea typeface="微软雅黑" pitchFamily="34" charset="-122"/>
              </a:rPr>
              <a:t>F</a:t>
            </a:r>
            <a:r>
              <a:rPr lang="zh-CN" altLang="en-US" sz="1200" dirty="0">
                <a:solidFill>
                  <a:schemeClr val="tx1">
                    <a:lumMod val="50000"/>
                    <a:lumOff val="50000"/>
                  </a:schemeClr>
                </a:solidFill>
                <a:latin typeface="微软雅黑" pitchFamily="34" charset="-122"/>
                <a:ea typeface="微软雅黑" pitchFamily="34" charset="-122"/>
              </a:rPr>
              <a:t>检验，</a:t>
            </a:r>
            <a:r>
              <a:rPr lang="en-US" altLang="zh-CN" sz="1200" dirty="0">
                <a:solidFill>
                  <a:schemeClr val="tx1">
                    <a:lumMod val="50000"/>
                    <a:lumOff val="50000"/>
                  </a:schemeClr>
                </a:solidFill>
                <a:latin typeface="微软雅黑" pitchFamily="34" charset="-122"/>
                <a:ea typeface="微软雅黑" pitchFamily="34" charset="-122"/>
              </a:rPr>
              <a:t>T</a:t>
            </a:r>
            <a:r>
              <a:rPr lang="zh-CN" altLang="en-US" sz="1200" dirty="0">
                <a:solidFill>
                  <a:schemeClr val="tx1">
                    <a:lumMod val="50000"/>
                    <a:lumOff val="50000"/>
                  </a:schemeClr>
                </a:solidFill>
                <a:latin typeface="微软雅黑" pitchFamily="34" charset="-122"/>
                <a:ea typeface="微软雅黑" pitchFamily="34" charset="-122"/>
              </a:rPr>
              <a:t>检验，</a:t>
            </a:r>
            <a:r>
              <a:rPr lang="en-US" altLang="zh-CN" sz="1200" dirty="0">
                <a:solidFill>
                  <a:schemeClr val="tx1">
                    <a:lumMod val="50000"/>
                    <a:lumOff val="50000"/>
                  </a:schemeClr>
                </a:solidFill>
                <a:latin typeface="微软雅黑" pitchFamily="34" charset="-122"/>
                <a:ea typeface="微软雅黑" pitchFamily="34" charset="-122"/>
              </a:rPr>
              <a:t>P</a:t>
            </a:r>
            <a:r>
              <a:rPr lang="zh-CN" altLang="en-US" sz="1200" dirty="0">
                <a:solidFill>
                  <a:schemeClr val="tx1">
                    <a:lumMod val="50000"/>
                    <a:lumOff val="50000"/>
                  </a:schemeClr>
                </a:solidFill>
                <a:latin typeface="微软雅黑" pitchFamily="34" charset="-122"/>
                <a:ea typeface="微软雅黑" pitchFamily="34" charset="-122"/>
              </a:rPr>
              <a:t>，</a:t>
            </a:r>
            <a:r>
              <a:rPr lang="en-US" altLang="zh-CN" sz="1200" dirty="0">
                <a:solidFill>
                  <a:schemeClr val="tx1">
                    <a:lumMod val="50000"/>
                    <a:lumOff val="50000"/>
                  </a:schemeClr>
                </a:solidFill>
                <a:latin typeface="微软雅黑" pitchFamily="34" charset="-122"/>
                <a:ea typeface="微软雅黑" pitchFamily="34" charset="-122"/>
              </a:rPr>
              <a:t>R</a:t>
            </a:r>
            <a:r>
              <a:rPr lang="zh-CN" altLang="en-US" sz="1200" dirty="0">
                <a:solidFill>
                  <a:schemeClr val="tx1">
                    <a:lumMod val="50000"/>
                    <a:lumOff val="50000"/>
                  </a:schemeClr>
                </a:solidFill>
                <a:latin typeface="微软雅黑" pitchFamily="34" charset="-122"/>
                <a:ea typeface="微软雅黑" pitchFamily="34" charset="-122"/>
              </a:rPr>
              <a:t>检验，</a:t>
            </a:r>
            <a:r>
              <a:rPr lang="en-US" altLang="zh-CN" sz="1200" dirty="0">
                <a:solidFill>
                  <a:schemeClr val="tx1">
                    <a:lumMod val="50000"/>
                    <a:lumOff val="50000"/>
                  </a:schemeClr>
                </a:solidFill>
                <a:latin typeface="微软雅黑" pitchFamily="34" charset="-122"/>
                <a:ea typeface="微软雅黑" pitchFamily="34" charset="-122"/>
              </a:rPr>
              <a:t>2.q(x),</a:t>
            </a:r>
            <a:r>
              <a:rPr lang="zh-CN" altLang="en-US" sz="1200" dirty="0">
                <a:solidFill>
                  <a:schemeClr val="tx1">
                    <a:lumMod val="50000"/>
                    <a:lumOff val="50000"/>
                  </a:schemeClr>
                </a:solidFill>
                <a:latin typeface="微软雅黑" pitchFamily="34" charset="-122"/>
                <a:ea typeface="微软雅黑" pitchFamily="34" charset="-122"/>
              </a:rPr>
              <a:t>方差比</a:t>
            </a:r>
            <a:r>
              <a:rPr lang="en-US" altLang="zh-CN" sz="1200" dirty="0">
                <a:solidFill>
                  <a:schemeClr val="tx1">
                    <a:lumMod val="50000"/>
                    <a:lumOff val="50000"/>
                  </a:schemeClr>
                </a:solidFill>
                <a:latin typeface="微软雅黑" pitchFamily="34" charset="-122"/>
                <a:ea typeface="微软雅黑" pitchFamily="34" charset="-122"/>
              </a:rPr>
              <a:t>C</a:t>
            </a:r>
            <a:r>
              <a:rPr lang="zh-CN" altLang="en-US" sz="1200" dirty="0">
                <a:solidFill>
                  <a:schemeClr val="tx1">
                    <a:lumMod val="50000"/>
                    <a:lumOff val="50000"/>
                  </a:schemeClr>
                </a:solidFill>
                <a:latin typeface="微软雅黑" pitchFamily="34" charset="-122"/>
                <a:ea typeface="微软雅黑" pitchFamily="34" charset="-122"/>
              </a:rPr>
              <a:t>，最小误差概率</a:t>
            </a:r>
            <a:r>
              <a:rPr lang="en-US" altLang="zh-CN" sz="1200" dirty="0">
                <a:solidFill>
                  <a:schemeClr val="tx1">
                    <a:lumMod val="50000"/>
                    <a:lumOff val="50000"/>
                  </a:schemeClr>
                </a:solidFill>
                <a:latin typeface="微软雅黑" pitchFamily="34" charset="-122"/>
                <a:ea typeface="微软雅黑" pitchFamily="34" charset="-122"/>
              </a:rPr>
              <a:t>P</a:t>
            </a:r>
            <a:r>
              <a:rPr lang="zh-CN" altLang="en-US" sz="1200" dirty="0">
                <a:solidFill>
                  <a:schemeClr val="tx1">
                    <a:lumMod val="50000"/>
                    <a:lumOff val="50000"/>
                  </a:schemeClr>
                </a:solidFill>
                <a:latin typeface="微软雅黑" pitchFamily="34" charset="-122"/>
                <a:ea typeface="微软雅黑" pitchFamily="34" charset="-122"/>
              </a:rPr>
              <a:t>，</a:t>
            </a:r>
            <a:r>
              <a:rPr lang="en-US" altLang="zh-CN" sz="1200" dirty="0">
                <a:solidFill>
                  <a:schemeClr val="tx1">
                    <a:lumMod val="50000"/>
                    <a:lumOff val="50000"/>
                  </a:schemeClr>
                </a:solidFill>
                <a:latin typeface="微软雅黑" pitchFamily="34" charset="-122"/>
                <a:ea typeface="微软雅黑" pitchFamily="34" charset="-122"/>
              </a:rPr>
              <a:t>a</a:t>
            </a:r>
            <a:r>
              <a:rPr lang="zh-CN" altLang="en-US" sz="1200" dirty="0">
                <a:solidFill>
                  <a:schemeClr val="tx1">
                    <a:lumMod val="50000"/>
                    <a:lumOff val="50000"/>
                  </a:schemeClr>
                </a:solidFill>
                <a:latin typeface="微软雅黑" pitchFamily="34" charset="-122"/>
                <a:ea typeface="微软雅黑" pitchFamily="34" charset="-122"/>
              </a:rPr>
              <a:t>值</a:t>
            </a:r>
          </a:p>
        </p:txBody>
      </p:sp>
      <p:grpSp>
        <p:nvGrpSpPr>
          <p:cNvPr id="11" name="组合 10"/>
          <p:cNvGrpSpPr/>
          <p:nvPr/>
        </p:nvGrpSpPr>
        <p:grpSpPr>
          <a:xfrm>
            <a:off x="6120051" y="2139702"/>
            <a:ext cx="414462" cy="414516"/>
            <a:chOff x="3543574" y="4265651"/>
            <a:chExt cx="414516" cy="414516"/>
          </a:xfrm>
        </p:grpSpPr>
        <p:sp>
          <p:nvSpPr>
            <p:cNvPr id="12" name="椭圆 11"/>
            <p:cNvSpPr/>
            <p:nvPr/>
          </p:nvSpPr>
          <p:spPr>
            <a:xfrm>
              <a:off x="3543574" y="4265651"/>
              <a:ext cx="414516" cy="414516"/>
            </a:xfrm>
            <a:prstGeom prst="ellipse">
              <a:avLst/>
            </a:prstGeom>
            <a:solidFill>
              <a:srgbClr val="404585"/>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013">
                <a:solidFill>
                  <a:schemeClr val="tx1">
                    <a:lumMod val="50000"/>
                    <a:lumOff val="50000"/>
                  </a:schemeClr>
                </a:solidFill>
                <a:latin typeface="Calibri"/>
                <a:ea typeface="宋体" panose="02010600030101010101" pitchFamily="2" charset="-122"/>
              </a:endParaRPr>
            </a:p>
          </p:txBody>
        </p:sp>
        <p:grpSp>
          <p:nvGrpSpPr>
            <p:cNvPr id="13" name="组合 12"/>
            <p:cNvGrpSpPr/>
            <p:nvPr/>
          </p:nvGrpSpPr>
          <p:grpSpPr>
            <a:xfrm>
              <a:off x="3629640" y="4325788"/>
              <a:ext cx="259976" cy="261734"/>
              <a:chOff x="5042691" y="2273922"/>
              <a:chExt cx="702937" cy="707690"/>
            </a:xfrm>
            <a:solidFill>
              <a:schemeClr val="bg1"/>
            </a:solidFill>
          </p:grpSpPr>
          <p:sp>
            <p:nvSpPr>
              <p:cNvPr id="14" name="Freeform 12"/>
              <p:cNvSpPr>
                <a:spLocks/>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50000"/>
                      <a:lumOff val="50000"/>
                    </a:schemeClr>
                  </a:solidFill>
                </a:endParaRPr>
              </a:p>
            </p:txBody>
          </p:sp>
          <p:sp>
            <p:nvSpPr>
              <p:cNvPr id="15" name="Freeform 13"/>
              <p:cNvSpPr>
                <a:spLocks noEditPoints="1"/>
              </p:cNvSpPr>
              <p:nvPr/>
            </p:nvSpPr>
            <p:spPr bwMode="auto">
              <a:xfrm>
                <a:off x="5042691" y="2273922"/>
                <a:ext cx="529215" cy="655759"/>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50000"/>
                      <a:lumOff val="50000"/>
                    </a:schemeClr>
                  </a:solidFill>
                </a:endParaRPr>
              </a:p>
            </p:txBody>
          </p:sp>
        </p:grpSp>
      </p:grpSp>
      <p:grpSp>
        <p:nvGrpSpPr>
          <p:cNvPr id="16" name="组合 15"/>
          <p:cNvGrpSpPr/>
          <p:nvPr/>
        </p:nvGrpSpPr>
        <p:grpSpPr>
          <a:xfrm>
            <a:off x="6120051" y="2805306"/>
            <a:ext cx="414462" cy="414516"/>
            <a:chOff x="4102125" y="4265651"/>
            <a:chExt cx="414516" cy="414516"/>
          </a:xfrm>
        </p:grpSpPr>
        <p:sp>
          <p:nvSpPr>
            <p:cNvPr id="17" name="椭圆 16"/>
            <p:cNvSpPr/>
            <p:nvPr/>
          </p:nvSpPr>
          <p:spPr>
            <a:xfrm>
              <a:off x="4102125" y="4265651"/>
              <a:ext cx="414516" cy="414516"/>
            </a:xfrm>
            <a:prstGeom prst="ellipse">
              <a:avLst/>
            </a:prstGeom>
            <a:solidFill>
              <a:srgbClr val="404585"/>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013">
                <a:solidFill>
                  <a:schemeClr val="tx1">
                    <a:lumMod val="50000"/>
                    <a:lumOff val="50000"/>
                  </a:schemeClr>
                </a:solidFill>
                <a:latin typeface="Calibri"/>
                <a:ea typeface="宋体" panose="02010600030101010101" pitchFamily="2" charset="-122"/>
              </a:endParaRPr>
            </a:p>
          </p:txBody>
        </p:sp>
        <p:grpSp>
          <p:nvGrpSpPr>
            <p:cNvPr id="18" name="组合 17"/>
            <p:cNvGrpSpPr/>
            <p:nvPr/>
          </p:nvGrpSpPr>
          <p:grpSpPr>
            <a:xfrm>
              <a:off x="4199233" y="4358783"/>
              <a:ext cx="238761" cy="198211"/>
              <a:chOff x="3132963" y="3140191"/>
              <a:chExt cx="645573" cy="535933"/>
            </a:xfrm>
            <a:solidFill>
              <a:schemeClr val="bg1"/>
            </a:solidFill>
          </p:grpSpPr>
          <p:sp>
            <p:nvSpPr>
              <p:cNvPr id="19" name="Freeform 226"/>
              <p:cNvSpPr>
                <a:spLocks/>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50000"/>
                      <a:lumOff val="50000"/>
                    </a:schemeClr>
                  </a:solidFill>
                </a:endParaRPr>
              </a:p>
            </p:txBody>
          </p:sp>
          <p:sp>
            <p:nvSpPr>
              <p:cNvPr id="20" name="Freeform 227"/>
              <p:cNvSpPr>
                <a:spLocks/>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50000"/>
                      <a:lumOff val="50000"/>
                    </a:schemeClr>
                  </a:solidFill>
                </a:endParaRPr>
              </a:p>
            </p:txBody>
          </p:sp>
          <p:sp>
            <p:nvSpPr>
              <p:cNvPr id="21" name="Freeform 228"/>
              <p:cNvSpPr>
                <a:spLocks/>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50000"/>
                      <a:lumOff val="50000"/>
                    </a:schemeClr>
                  </a:solidFill>
                </a:endParaRPr>
              </a:p>
            </p:txBody>
          </p:sp>
          <p:sp>
            <p:nvSpPr>
              <p:cNvPr id="22" name="Freeform 229"/>
              <p:cNvSpPr>
                <a:spLocks/>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50000"/>
                      <a:lumOff val="50000"/>
                    </a:schemeClr>
                  </a:solidFill>
                </a:endParaRPr>
              </a:p>
            </p:txBody>
          </p:sp>
          <p:sp>
            <p:nvSpPr>
              <p:cNvPr id="23" name="Freeform 230"/>
              <p:cNvSpPr>
                <a:spLocks/>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50000"/>
                      <a:lumOff val="50000"/>
                    </a:schemeClr>
                  </a:solidFill>
                </a:endParaRPr>
              </a:p>
            </p:txBody>
          </p:sp>
          <p:sp>
            <p:nvSpPr>
              <p:cNvPr id="24"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50000"/>
                      <a:lumOff val="50000"/>
                    </a:schemeClr>
                  </a:solidFill>
                </a:endParaRPr>
              </a:p>
            </p:txBody>
          </p:sp>
        </p:grpSp>
      </p:grpSp>
      <p:grpSp>
        <p:nvGrpSpPr>
          <p:cNvPr id="25" name="组合 24"/>
          <p:cNvGrpSpPr/>
          <p:nvPr/>
        </p:nvGrpSpPr>
        <p:grpSpPr>
          <a:xfrm>
            <a:off x="6120051" y="4101450"/>
            <a:ext cx="414462" cy="414516"/>
            <a:chOff x="5181486" y="4265651"/>
            <a:chExt cx="414516" cy="414516"/>
          </a:xfrm>
        </p:grpSpPr>
        <p:sp>
          <p:nvSpPr>
            <p:cNvPr id="26" name="椭圆 25"/>
            <p:cNvSpPr/>
            <p:nvPr/>
          </p:nvSpPr>
          <p:spPr>
            <a:xfrm>
              <a:off x="5181486" y="4265651"/>
              <a:ext cx="414516" cy="414516"/>
            </a:xfrm>
            <a:prstGeom prst="ellipse">
              <a:avLst/>
            </a:prstGeom>
            <a:solidFill>
              <a:srgbClr val="404585"/>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013">
                <a:solidFill>
                  <a:schemeClr val="tx1">
                    <a:lumMod val="50000"/>
                    <a:lumOff val="50000"/>
                  </a:schemeClr>
                </a:solidFill>
                <a:latin typeface="Calibri"/>
                <a:ea typeface="宋体" panose="02010600030101010101" pitchFamily="2" charset="-122"/>
              </a:endParaRPr>
            </a:p>
          </p:txBody>
        </p:sp>
        <p:grpSp>
          <p:nvGrpSpPr>
            <p:cNvPr id="27" name="组合 26"/>
            <p:cNvGrpSpPr/>
            <p:nvPr/>
          </p:nvGrpSpPr>
          <p:grpSpPr>
            <a:xfrm>
              <a:off x="5287222" y="4375239"/>
              <a:ext cx="253419" cy="172633"/>
              <a:chOff x="4895160" y="4287159"/>
              <a:chExt cx="571418" cy="389258"/>
            </a:xfrm>
            <a:solidFill>
              <a:schemeClr val="bg1"/>
            </a:solidFill>
          </p:grpSpPr>
          <p:sp>
            <p:nvSpPr>
              <p:cNvPr id="28"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50000"/>
                      <a:lumOff val="50000"/>
                    </a:schemeClr>
                  </a:solidFill>
                </a:endParaRPr>
              </a:p>
            </p:txBody>
          </p:sp>
          <p:sp>
            <p:nvSpPr>
              <p:cNvPr id="29"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50000"/>
                      <a:lumOff val="50000"/>
                    </a:schemeClr>
                  </a:solidFill>
                </a:endParaRPr>
              </a:p>
            </p:txBody>
          </p:sp>
          <p:sp>
            <p:nvSpPr>
              <p:cNvPr id="30"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50000"/>
                      <a:lumOff val="50000"/>
                    </a:schemeClr>
                  </a:solidFill>
                </a:endParaRPr>
              </a:p>
            </p:txBody>
          </p:sp>
          <p:sp>
            <p:nvSpPr>
              <p:cNvPr id="31"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50000"/>
                      <a:lumOff val="50000"/>
                    </a:schemeClr>
                  </a:solidFill>
                </a:endParaRPr>
              </a:p>
            </p:txBody>
          </p:sp>
          <p:sp>
            <p:nvSpPr>
              <p:cNvPr id="32"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50000"/>
                      <a:lumOff val="50000"/>
                    </a:schemeClr>
                  </a:solidFill>
                </a:endParaRPr>
              </a:p>
            </p:txBody>
          </p:sp>
          <p:sp>
            <p:nvSpPr>
              <p:cNvPr id="33"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50000"/>
                      <a:lumOff val="50000"/>
                    </a:schemeClr>
                  </a:solidFill>
                </a:endParaRPr>
              </a:p>
            </p:txBody>
          </p:sp>
          <p:sp>
            <p:nvSpPr>
              <p:cNvPr id="34" name="Freeform 333"/>
              <p:cNvSpPr>
                <a:spLocks/>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50000"/>
                      <a:lumOff val="50000"/>
                    </a:schemeClr>
                  </a:solidFill>
                </a:endParaRPr>
              </a:p>
            </p:txBody>
          </p:sp>
          <p:sp>
            <p:nvSpPr>
              <p:cNvPr id="35" name="Freeform 334"/>
              <p:cNvSpPr>
                <a:spLocks/>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50000"/>
                      <a:lumOff val="50000"/>
                    </a:schemeClr>
                  </a:solidFill>
                </a:endParaRPr>
              </a:p>
            </p:txBody>
          </p:sp>
          <p:sp>
            <p:nvSpPr>
              <p:cNvPr id="36" name="Freeform 335"/>
              <p:cNvSpPr>
                <a:spLocks/>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50000"/>
                      <a:lumOff val="50000"/>
                    </a:schemeClr>
                  </a:solidFill>
                </a:endParaRPr>
              </a:p>
            </p:txBody>
          </p:sp>
        </p:grpSp>
      </p:grpSp>
      <p:grpSp>
        <p:nvGrpSpPr>
          <p:cNvPr id="37" name="组合 36"/>
          <p:cNvGrpSpPr/>
          <p:nvPr/>
        </p:nvGrpSpPr>
        <p:grpSpPr>
          <a:xfrm>
            <a:off x="6120051" y="3453378"/>
            <a:ext cx="414462" cy="414516"/>
            <a:chOff x="4626437" y="4265651"/>
            <a:chExt cx="414516" cy="414516"/>
          </a:xfrm>
        </p:grpSpPr>
        <p:sp>
          <p:nvSpPr>
            <p:cNvPr id="38" name="椭圆 37"/>
            <p:cNvSpPr/>
            <p:nvPr/>
          </p:nvSpPr>
          <p:spPr>
            <a:xfrm>
              <a:off x="4626437" y="4265651"/>
              <a:ext cx="414516" cy="414516"/>
            </a:xfrm>
            <a:prstGeom prst="ellipse">
              <a:avLst/>
            </a:prstGeom>
            <a:solidFill>
              <a:srgbClr val="404585"/>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013">
                <a:solidFill>
                  <a:schemeClr val="tx1">
                    <a:lumMod val="50000"/>
                    <a:lumOff val="50000"/>
                  </a:schemeClr>
                </a:solidFill>
                <a:latin typeface="Calibri"/>
                <a:ea typeface="宋体" panose="02010600030101010101" pitchFamily="2" charset="-122"/>
              </a:endParaRPr>
            </a:p>
          </p:txBody>
        </p:sp>
        <p:grpSp>
          <p:nvGrpSpPr>
            <p:cNvPr id="39" name="组合 38"/>
            <p:cNvGrpSpPr/>
            <p:nvPr/>
          </p:nvGrpSpPr>
          <p:grpSpPr>
            <a:xfrm>
              <a:off x="4710891" y="4356960"/>
              <a:ext cx="232896" cy="199705"/>
              <a:chOff x="3546346" y="2339026"/>
              <a:chExt cx="897787" cy="769842"/>
            </a:xfrm>
            <a:solidFill>
              <a:schemeClr val="bg1"/>
            </a:solidFill>
          </p:grpSpPr>
          <p:sp>
            <p:nvSpPr>
              <p:cNvPr id="40"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50000"/>
                      <a:lumOff val="50000"/>
                    </a:schemeClr>
                  </a:solidFill>
                </a:endParaRPr>
              </a:p>
            </p:txBody>
          </p:sp>
          <p:sp>
            <p:nvSpPr>
              <p:cNvPr id="41" name="Freeform 228"/>
              <p:cNvSpPr>
                <a:spLocks/>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50000"/>
                      <a:lumOff val="50000"/>
                    </a:schemeClr>
                  </a:solidFill>
                </a:endParaRPr>
              </a:p>
            </p:txBody>
          </p:sp>
          <p:sp>
            <p:nvSpPr>
              <p:cNvPr id="42" name="Freeform 229"/>
              <p:cNvSpPr>
                <a:spLocks/>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50000"/>
                      <a:lumOff val="50000"/>
                    </a:schemeClr>
                  </a:solidFill>
                </a:endParaRPr>
              </a:p>
            </p:txBody>
          </p:sp>
          <p:sp>
            <p:nvSpPr>
              <p:cNvPr id="43" name="Freeform 230"/>
              <p:cNvSpPr>
                <a:spLocks/>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50000"/>
                      <a:lumOff val="50000"/>
                    </a:schemeClr>
                  </a:solidFill>
                </a:endParaRPr>
              </a:p>
            </p:txBody>
          </p:sp>
          <p:sp>
            <p:nvSpPr>
              <p:cNvPr id="44" name="Freeform 231"/>
              <p:cNvSpPr>
                <a:spLocks/>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50000"/>
                      <a:lumOff val="50000"/>
                    </a:schemeClr>
                  </a:solidFill>
                </a:endParaRPr>
              </a:p>
            </p:txBody>
          </p:sp>
          <p:sp>
            <p:nvSpPr>
              <p:cNvPr id="45" name="Freeform 232"/>
              <p:cNvSpPr>
                <a:spLocks/>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50000"/>
                      <a:lumOff val="50000"/>
                    </a:schemeClr>
                  </a:solidFill>
                </a:endParaRPr>
              </a:p>
            </p:txBody>
          </p:sp>
          <p:sp>
            <p:nvSpPr>
              <p:cNvPr id="46" name="Freeform 233"/>
              <p:cNvSpPr>
                <a:spLocks/>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50000"/>
                      <a:lumOff val="50000"/>
                    </a:schemeClr>
                  </a:solidFill>
                </a:endParaRPr>
              </a:p>
            </p:txBody>
          </p:sp>
        </p:grpSp>
      </p:grpSp>
      <p:sp>
        <p:nvSpPr>
          <p:cNvPr id="47" name="Content Placeholder 2"/>
          <p:cNvSpPr txBox="1">
            <a:spLocks/>
          </p:cNvSpPr>
          <p:nvPr/>
        </p:nvSpPr>
        <p:spPr>
          <a:xfrm>
            <a:off x="6700800" y="2126181"/>
            <a:ext cx="1975123" cy="432048"/>
          </a:xfrm>
          <a:prstGeom prst="rect">
            <a:avLst/>
          </a:prstGeom>
        </p:spPr>
        <p:txBody>
          <a:bodyPr vert="horz" lIns="91431" tIns="45716" rIns="91431" bIns="45716"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125" dirty="0">
                <a:solidFill>
                  <a:schemeClr val="tx1">
                    <a:lumMod val="50000"/>
                    <a:lumOff val="50000"/>
                  </a:schemeClr>
                </a:solidFill>
                <a:latin typeface="微软雅黑" pitchFamily="34" charset="-122"/>
                <a:ea typeface="微软雅黑" panose="020B0503020204020204" pitchFamily="34" charset="-122"/>
              </a:rPr>
              <a:t>左图为</a:t>
            </a:r>
            <a:r>
              <a:rPr lang="en-US" altLang="zh-CN" sz="1125" dirty="0">
                <a:solidFill>
                  <a:schemeClr val="tx1">
                    <a:lumMod val="50000"/>
                    <a:lumOff val="50000"/>
                  </a:schemeClr>
                </a:solidFill>
                <a:latin typeface="微软雅黑" pitchFamily="34" charset="-122"/>
                <a:ea typeface="微软雅黑" panose="020B0503020204020204" pitchFamily="34" charset="-122"/>
              </a:rPr>
              <a:t>Logistic</a:t>
            </a:r>
            <a:r>
              <a:rPr lang="zh-CN" altLang="en-US" sz="1125" dirty="0">
                <a:solidFill>
                  <a:schemeClr val="tx1">
                    <a:lumMod val="50000"/>
                    <a:lumOff val="50000"/>
                  </a:schemeClr>
                </a:solidFill>
                <a:latin typeface="微软雅黑" pitchFamily="34" charset="-122"/>
                <a:ea typeface="微软雅黑" panose="020B0503020204020204" pitchFamily="34" charset="-122"/>
              </a:rPr>
              <a:t>模型拟合图象。</a:t>
            </a:r>
            <a:r>
              <a:rPr lang="en-US" altLang="zh-CN" sz="1125" dirty="0">
                <a:solidFill>
                  <a:schemeClr val="tx1">
                    <a:lumMod val="50000"/>
                    <a:lumOff val="50000"/>
                  </a:schemeClr>
                </a:solidFill>
                <a:latin typeface="微软雅黑" pitchFamily="34" charset="-122"/>
                <a:ea typeface="微软雅黑" panose="020B0503020204020204" pitchFamily="34" charset="-122"/>
              </a:rPr>
              <a:t>R=0.9998</a:t>
            </a:r>
          </a:p>
        </p:txBody>
      </p:sp>
      <p:sp>
        <p:nvSpPr>
          <p:cNvPr id="48" name="Content Placeholder 2"/>
          <p:cNvSpPr txBox="1">
            <a:spLocks/>
          </p:cNvSpPr>
          <p:nvPr/>
        </p:nvSpPr>
        <p:spPr>
          <a:xfrm>
            <a:off x="6700800" y="2763774"/>
            <a:ext cx="1975123" cy="432048"/>
          </a:xfrm>
          <a:prstGeom prst="rect">
            <a:avLst/>
          </a:prstGeom>
        </p:spPr>
        <p:txBody>
          <a:bodyPr vert="horz" lIns="91431" tIns="45716" rIns="91431" bIns="45716"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1125" dirty="0">
                <a:solidFill>
                  <a:schemeClr val="tx1">
                    <a:lumMod val="50000"/>
                    <a:lumOff val="50000"/>
                  </a:schemeClr>
                </a:solidFill>
                <a:latin typeface="微软雅黑" pitchFamily="34" charset="-122"/>
                <a:ea typeface="微软雅黑" panose="020B0503020204020204" pitchFamily="34" charset="-122"/>
              </a:rPr>
              <a:t>T</a:t>
            </a:r>
            <a:r>
              <a:rPr lang="zh-CN" altLang="en-US" sz="1125" dirty="0">
                <a:solidFill>
                  <a:schemeClr val="tx1">
                    <a:lumMod val="50000"/>
                    <a:lumOff val="50000"/>
                  </a:schemeClr>
                </a:solidFill>
                <a:latin typeface="微软雅黑" pitchFamily="34" charset="-122"/>
                <a:ea typeface="微软雅黑" panose="020B0503020204020204" pitchFamily="34" charset="-122"/>
              </a:rPr>
              <a:t>检验，</a:t>
            </a:r>
            <a:r>
              <a:rPr lang="en-US" altLang="zh-CN" sz="1125" dirty="0">
                <a:solidFill>
                  <a:schemeClr val="tx1">
                    <a:lumMod val="50000"/>
                    <a:lumOff val="50000"/>
                  </a:schemeClr>
                </a:solidFill>
                <a:latin typeface="微软雅黑" pitchFamily="34" charset="-122"/>
                <a:ea typeface="微软雅黑" panose="020B0503020204020204" pitchFamily="34" charset="-122"/>
              </a:rPr>
              <a:t>F</a:t>
            </a:r>
            <a:r>
              <a:rPr lang="zh-CN" altLang="en-US" sz="1125" dirty="0">
                <a:solidFill>
                  <a:schemeClr val="tx1">
                    <a:lumMod val="50000"/>
                    <a:lumOff val="50000"/>
                  </a:schemeClr>
                </a:solidFill>
                <a:latin typeface="微软雅黑" pitchFamily="34" charset="-122"/>
                <a:ea typeface="微软雅黑" panose="020B0503020204020204" pitchFamily="34" charset="-122"/>
              </a:rPr>
              <a:t>检验显著，</a:t>
            </a:r>
            <a:r>
              <a:rPr lang="en-US" altLang="zh-CN" sz="1125" dirty="0">
                <a:solidFill>
                  <a:schemeClr val="tx1">
                    <a:lumMod val="50000"/>
                    <a:lumOff val="50000"/>
                  </a:schemeClr>
                </a:solidFill>
                <a:latin typeface="微软雅黑" pitchFamily="34" charset="-122"/>
                <a:ea typeface="微软雅黑" panose="020B0503020204020204" pitchFamily="34" charset="-122"/>
              </a:rPr>
              <a:t>P</a:t>
            </a:r>
            <a:r>
              <a:rPr lang="zh-CN" altLang="en-US" sz="1125" dirty="0">
                <a:solidFill>
                  <a:schemeClr val="tx1">
                    <a:lumMod val="50000"/>
                    <a:lumOff val="50000"/>
                  </a:schemeClr>
                </a:solidFill>
                <a:latin typeface="微软雅黑" pitchFamily="34" charset="-122"/>
                <a:ea typeface="微软雅黑" panose="020B0503020204020204" pitchFamily="34" charset="-122"/>
              </a:rPr>
              <a:t>值小于</a:t>
            </a:r>
            <a:r>
              <a:rPr lang="en-US" altLang="zh-CN" sz="1125" dirty="0">
                <a:solidFill>
                  <a:schemeClr val="tx1">
                    <a:lumMod val="50000"/>
                    <a:lumOff val="50000"/>
                  </a:schemeClr>
                </a:solidFill>
                <a:latin typeface="微软雅黑" pitchFamily="34" charset="-122"/>
                <a:ea typeface="微软雅黑" panose="020B0503020204020204" pitchFamily="34" charset="-122"/>
              </a:rPr>
              <a:t>0.05</a:t>
            </a:r>
            <a:r>
              <a:rPr lang="zh-CN" altLang="en-US" sz="1125" dirty="0">
                <a:solidFill>
                  <a:schemeClr val="tx1">
                    <a:lumMod val="50000"/>
                    <a:lumOff val="50000"/>
                  </a:schemeClr>
                </a:solidFill>
                <a:latin typeface="微软雅黑" pitchFamily="34" charset="-122"/>
                <a:ea typeface="微软雅黑" panose="020B0503020204020204" pitchFamily="34" charset="-122"/>
              </a:rPr>
              <a:t>。</a:t>
            </a:r>
            <a:endParaRPr lang="en-US" altLang="zh-CN" sz="1125" dirty="0">
              <a:solidFill>
                <a:schemeClr val="tx1">
                  <a:lumMod val="50000"/>
                  <a:lumOff val="50000"/>
                </a:schemeClr>
              </a:solidFill>
              <a:latin typeface="微软雅黑" pitchFamily="34" charset="-122"/>
              <a:ea typeface="微软雅黑" panose="020B0503020204020204" pitchFamily="34" charset="-122"/>
            </a:endParaRPr>
          </a:p>
        </p:txBody>
      </p:sp>
      <p:sp>
        <p:nvSpPr>
          <p:cNvPr id="49" name="Content Placeholder 2"/>
          <p:cNvSpPr txBox="1">
            <a:spLocks/>
          </p:cNvSpPr>
          <p:nvPr/>
        </p:nvSpPr>
        <p:spPr>
          <a:xfrm>
            <a:off x="6700800" y="3439857"/>
            <a:ext cx="1975123" cy="432048"/>
          </a:xfrm>
          <a:prstGeom prst="rect">
            <a:avLst/>
          </a:prstGeom>
        </p:spPr>
        <p:txBody>
          <a:bodyPr vert="horz" lIns="91431" tIns="45716" rIns="91431" bIns="45716"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125" dirty="0">
                <a:solidFill>
                  <a:schemeClr val="tx1">
                    <a:lumMod val="50000"/>
                    <a:lumOff val="50000"/>
                  </a:schemeClr>
                </a:solidFill>
                <a:latin typeface="微软雅黑" pitchFamily="34" charset="-122"/>
                <a:ea typeface="微软雅黑" panose="020B0503020204020204" pitchFamily="34" charset="-122"/>
              </a:rPr>
              <a:t>右图为</a:t>
            </a:r>
            <a:r>
              <a:rPr lang="en-US" altLang="zh-CN" sz="1125" dirty="0">
                <a:solidFill>
                  <a:schemeClr val="tx1">
                    <a:lumMod val="50000"/>
                    <a:lumOff val="50000"/>
                  </a:schemeClr>
                </a:solidFill>
                <a:latin typeface="微软雅黑" pitchFamily="34" charset="-122"/>
                <a:ea typeface="微软雅黑" panose="020B0503020204020204" pitchFamily="34" charset="-122"/>
              </a:rPr>
              <a:t>GM</a:t>
            </a:r>
            <a:r>
              <a:rPr lang="zh-CN" altLang="en-US" sz="1125" dirty="0">
                <a:solidFill>
                  <a:schemeClr val="tx1">
                    <a:lumMod val="50000"/>
                    <a:lumOff val="50000"/>
                  </a:schemeClr>
                </a:solidFill>
                <a:latin typeface="微软雅黑" pitchFamily="34" charset="-122"/>
                <a:ea typeface="微软雅黑" panose="020B0503020204020204" pitchFamily="34" charset="-122"/>
              </a:rPr>
              <a:t>（</a:t>
            </a:r>
            <a:r>
              <a:rPr lang="en-US" altLang="zh-CN" sz="1125" dirty="0">
                <a:solidFill>
                  <a:schemeClr val="tx1">
                    <a:lumMod val="50000"/>
                    <a:lumOff val="50000"/>
                  </a:schemeClr>
                </a:solidFill>
                <a:latin typeface="微软雅黑" pitchFamily="34" charset="-122"/>
                <a:ea typeface="微软雅黑" panose="020B0503020204020204" pitchFamily="34" charset="-122"/>
              </a:rPr>
              <a:t>1</a:t>
            </a:r>
            <a:r>
              <a:rPr lang="zh-CN" altLang="en-US" sz="1125" dirty="0">
                <a:solidFill>
                  <a:schemeClr val="tx1">
                    <a:lumMod val="50000"/>
                    <a:lumOff val="50000"/>
                  </a:schemeClr>
                </a:solidFill>
                <a:latin typeface="微软雅黑" pitchFamily="34" charset="-122"/>
                <a:ea typeface="微软雅黑" panose="020B0503020204020204" pitchFamily="34" charset="-122"/>
              </a:rPr>
              <a:t>，</a:t>
            </a:r>
            <a:r>
              <a:rPr lang="en-US" altLang="zh-CN" sz="1125" dirty="0">
                <a:solidFill>
                  <a:schemeClr val="tx1">
                    <a:lumMod val="50000"/>
                    <a:lumOff val="50000"/>
                  </a:schemeClr>
                </a:solidFill>
                <a:latin typeface="微软雅黑" pitchFamily="34" charset="-122"/>
                <a:ea typeface="微软雅黑" panose="020B0503020204020204" pitchFamily="34" charset="-122"/>
              </a:rPr>
              <a:t>1</a:t>
            </a:r>
            <a:r>
              <a:rPr lang="zh-CN" altLang="en-US" sz="1125" dirty="0">
                <a:solidFill>
                  <a:schemeClr val="tx1">
                    <a:lumMod val="50000"/>
                    <a:lumOff val="50000"/>
                  </a:schemeClr>
                </a:solidFill>
                <a:latin typeface="微软雅黑" pitchFamily="34" charset="-122"/>
                <a:ea typeface="微软雅黑" panose="020B0503020204020204" pitchFamily="34" charset="-122"/>
              </a:rPr>
              <a:t>）拟合图像。</a:t>
            </a:r>
            <a:r>
              <a:rPr lang="en-US" altLang="zh-CN" sz="1125" dirty="0">
                <a:solidFill>
                  <a:schemeClr val="tx1">
                    <a:lumMod val="50000"/>
                    <a:lumOff val="50000"/>
                  </a:schemeClr>
                </a:solidFill>
                <a:latin typeface="微软雅黑" pitchFamily="34" charset="-122"/>
                <a:ea typeface="微软雅黑" panose="020B0503020204020204" pitchFamily="34" charset="-122"/>
              </a:rPr>
              <a:t>R=0.9993</a:t>
            </a:r>
            <a:r>
              <a:rPr lang="zh-CN" altLang="en-US" sz="1125" dirty="0">
                <a:solidFill>
                  <a:schemeClr val="tx1">
                    <a:lumMod val="50000"/>
                    <a:lumOff val="50000"/>
                  </a:schemeClr>
                </a:solidFill>
                <a:latin typeface="微软雅黑" pitchFamily="34" charset="-122"/>
                <a:ea typeface="微软雅黑" panose="020B0503020204020204" pitchFamily="34" charset="-122"/>
              </a:rPr>
              <a:t>。</a:t>
            </a:r>
            <a:endParaRPr lang="en-US" altLang="zh-CN" sz="1125" dirty="0">
              <a:solidFill>
                <a:schemeClr val="tx1">
                  <a:lumMod val="50000"/>
                  <a:lumOff val="50000"/>
                </a:schemeClr>
              </a:solidFill>
              <a:latin typeface="微软雅黑" pitchFamily="34" charset="-122"/>
              <a:ea typeface="微软雅黑" panose="020B0503020204020204" pitchFamily="34" charset="-122"/>
            </a:endParaRPr>
          </a:p>
        </p:txBody>
      </p:sp>
      <p:sp>
        <p:nvSpPr>
          <p:cNvPr id="50" name="Content Placeholder 2"/>
          <p:cNvSpPr txBox="1">
            <a:spLocks/>
          </p:cNvSpPr>
          <p:nvPr/>
        </p:nvSpPr>
        <p:spPr>
          <a:xfrm>
            <a:off x="6700800" y="4083918"/>
            <a:ext cx="1975123" cy="432048"/>
          </a:xfrm>
          <a:prstGeom prst="rect">
            <a:avLst/>
          </a:prstGeom>
        </p:spPr>
        <p:txBody>
          <a:bodyPr vert="horz" lIns="91431" tIns="45716" rIns="91431" bIns="45716"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1125" dirty="0">
                <a:solidFill>
                  <a:schemeClr val="tx1">
                    <a:lumMod val="50000"/>
                    <a:lumOff val="50000"/>
                  </a:schemeClr>
                </a:solidFill>
                <a:latin typeface="微软雅黑" pitchFamily="34" charset="-122"/>
                <a:ea typeface="微软雅黑" panose="020B0503020204020204" pitchFamily="34" charset="-122"/>
              </a:rPr>
              <a:t>GM</a:t>
            </a:r>
            <a:r>
              <a:rPr lang="zh-CN" altLang="en-US" sz="1125" dirty="0">
                <a:solidFill>
                  <a:schemeClr val="tx1">
                    <a:lumMod val="50000"/>
                    <a:lumOff val="50000"/>
                  </a:schemeClr>
                </a:solidFill>
                <a:latin typeface="微软雅黑" pitchFamily="34" charset="-122"/>
                <a:ea typeface="微软雅黑" panose="020B0503020204020204" pitchFamily="34" charset="-122"/>
              </a:rPr>
              <a:t>模型检验结果精度为一级。</a:t>
            </a:r>
            <a:r>
              <a:rPr lang="en-US" altLang="zh-CN" sz="1125" dirty="0">
                <a:solidFill>
                  <a:schemeClr val="tx1">
                    <a:lumMod val="50000"/>
                    <a:lumOff val="50000"/>
                  </a:schemeClr>
                </a:solidFill>
                <a:latin typeface="微软雅黑" pitchFamily="34" charset="-122"/>
                <a:ea typeface="微软雅黑" panose="020B0503020204020204" pitchFamily="34" charset="-122"/>
              </a:rPr>
              <a:t>a&gt;-0.3</a:t>
            </a:r>
            <a:r>
              <a:rPr lang="zh-CN" altLang="en-US" sz="1125" dirty="0">
                <a:solidFill>
                  <a:schemeClr val="tx1">
                    <a:lumMod val="50000"/>
                    <a:lumOff val="50000"/>
                  </a:schemeClr>
                </a:solidFill>
                <a:latin typeface="微软雅黑" pitchFamily="34" charset="-122"/>
                <a:ea typeface="微软雅黑" panose="020B0503020204020204" pitchFamily="34" charset="-122"/>
              </a:rPr>
              <a:t>，适合中长期预测。</a:t>
            </a:r>
            <a:endParaRPr lang="en-US" altLang="zh-CN" sz="1125" dirty="0">
              <a:solidFill>
                <a:schemeClr val="tx1">
                  <a:lumMod val="50000"/>
                  <a:lumOff val="50000"/>
                </a:schemeClr>
              </a:solidFill>
              <a:latin typeface="微软雅黑" pitchFamily="34" charset="-122"/>
              <a:ea typeface="微软雅黑" panose="020B0503020204020204" pitchFamily="34" charset="-122"/>
            </a:endParaRPr>
          </a:p>
        </p:txBody>
      </p:sp>
      <p:pic>
        <p:nvPicPr>
          <p:cNvPr id="51" name="图片 50" descr="C:\Users\ADMINI~1\AppData\Local\Temp\T5U}0JD4K]UHBT_{@RRIZEV"/>
          <p:cNvPicPr>
            <a:picLocks noChangeAspect="1"/>
          </p:cNvPicPr>
          <p:nvPr/>
        </p:nvPicPr>
        <p:blipFill>
          <a:blip r:embed="rId3" cstate="print"/>
          <a:srcRect/>
          <a:stretch>
            <a:fillRect/>
          </a:stretch>
        </p:blipFill>
        <p:spPr bwMode="auto">
          <a:xfrm>
            <a:off x="3171824" y="2095501"/>
            <a:ext cx="2942270" cy="2206703"/>
          </a:xfrm>
          <a:prstGeom prst="rect">
            <a:avLst/>
          </a:prstGeom>
          <a:noFill/>
          <a:ln w="9525">
            <a:noFill/>
            <a:miter lim="800000"/>
            <a:headEnd/>
            <a:tailEnd/>
          </a:ln>
        </p:spPr>
      </p:pic>
      <p:pic>
        <p:nvPicPr>
          <p:cNvPr id="52" name="图片 51" descr="C:\Users\Administrator\Documents\Tencent Files\309141072\FileRecv\logicpredict.png"/>
          <p:cNvPicPr>
            <a:picLocks noChangeAspect="1"/>
          </p:cNvPicPr>
          <p:nvPr/>
        </p:nvPicPr>
        <p:blipFill>
          <a:blip r:embed="rId4"/>
          <a:srcRect/>
          <a:stretch>
            <a:fillRect/>
          </a:stretch>
        </p:blipFill>
        <p:spPr bwMode="auto">
          <a:xfrm>
            <a:off x="328621" y="2233621"/>
            <a:ext cx="2878294" cy="2238266"/>
          </a:xfrm>
          <a:prstGeom prst="rect">
            <a:avLst/>
          </a:prstGeom>
          <a:noFill/>
          <a:ln w="9525">
            <a:noFill/>
            <a:miter lim="800000"/>
            <a:headEnd/>
            <a:tailEnd/>
          </a:ln>
        </p:spPr>
      </p:pic>
    </p:spTree>
    <p:extLst>
      <p:ext uri="{BB962C8B-B14F-4D97-AF65-F5344CB8AC3E}">
        <p14:creationId xmlns:p14="http://schemas.microsoft.com/office/powerpoint/2010/main" val="4019980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8000"/>
                                  </p:iterate>
                                  <p:childTnLst>
                                    <p:set>
                                      <p:cBhvr>
                                        <p:cTn id="10" dur="1" fill="hold">
                                          <p:stCondLst>
                                            <p:cond delay="0"/>
                                          </p:stCondLst>
                                        </p:cTn>
                                        <p:tgtEl>
                                          <p:spTgt spid="9"/>
                                        </p:tgtEl>
                                        <p:attrNameLst>
                                          <p:attrName>style.visibility</p:attrName>
                                        </p:attrNameLst>
                                      </p:cBhvr>
                                      <p:to>
                                        <p:strVal val="visible"/>
                                      </p:to>
                                    </p:set>
                                    <p:animEffect transition="in" filter="wipe(left)">
                                      <p:cBhvr>
                                        <p:cTn id="11" dur="300"/>
                                        <p:tgtEl>
                                          <p:spTgt spid="9"/>
                                        </p:tgtEl>
                                      </p:cBhvr>
                                    </p:animEffect>
                                  </p:childTnLst>
                                </p:cTn>
                              </p:par>
                            </p:childTnLst>
                          </p:cTn>
                        </p:par>
                        <p:par>
                          <p:cTn id="12" fill="hold">
                            <p:stCondLst>
                              <p:cond delay="2000"/>
                            </p:stCondLst>
                            <p:childTnLst>
                              <p:par>
                                <p:cTn id="13" presetID="53" presetClass="entr" presetSubtype="16"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par>
                                <p:cTn id="18" presetID="53" presetClass="entr" presetSubtype="16" fill="hold" nodeType="withEffect">
                                  <p:stCondLst>
                                    <p:cond delay="30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par>
                                <p:cTn id="23" presetID="53" presetClass="entr" presetSubtype="16" fill="hold" nodeType="withEffect">
                                  <p:stCondLst>
                                    <p:cond delay="600"/>
                                  </p:stCondLst>
                                  <p:childTnLst>
                                    <p:set>
                                      <p:cBhvr>
                                        <p:cTn id="24" dur="1" fill="hold">
                                          <p:stCondLst>
                                            <p:cond delay="0"/>
                                          </p:stCondLst>
                                        </p:cTn>
                                        <p:tgtEl>
                                          <p:spTgt spid="37"/>
                                        </p:tgtEl>
                                        <p:attrNameLst>
                                          <p:attrName>style.visibility</p:attrName>
                                        </p:attrNameLst>
                                      </p:cBhvr>
                                      <p:to>
                                        <p:strVal val="visible"/>
                                      </p:to>
                                    </p:set>
                                    <p:anim calcmode="lin" valueType="num">
                                      <p:cBhvr>
                                        <p:cTn id="25" dur="500" fill="hold"/>
                                        <p:tgtEl>
                                          <p:spTgt spid="37"/>
                                        </p:tgtEl>
                                        <p:attrNameLst>
                                          <p:attrName>ppt_w</p:attrName>
                                        </p:attrNameLst>
                                      </p:cBhvr>
                                      <p:tavLst>
                                        <p:tav tm="0">
                                          <p:val>
                                            <p:fltVal val="0"/>
                                          </p:val>
                                        </p:tav>
                                        <p:tav tm="100000">
                                          <p:val>
                                            <p:strVal val="#ppt_w"/>
                                          </p:val>
                                        </p:tav>
                                      </p:tavLst>
                                    </p:anim>
                                    <p:anim calcmode="lin" valueType="num">
                                      <p:cBhvr>
                                        <p:cTn id="26" dur="500" fill="hold"/>
                                        <p:tgtEl>
                                          <p:spTgt spid="37"/>
                                        </p:tgtEl>
                                        <p:attrNameLst>
                                          <p:attrName>ppt_h</p:attrName>
                                        </p:attrNameLst>
                                      </p:cBhvr>
                                      <p:tavLst>
                                        <p:tav tm="0">
                                          <p:val>
                                            <p:fltVal val="0"/>
                                          </p:val>
                                        </p:tav>
                                        <p:tav tm="100000">
                                          <p:val>
                                            <p:strVal val="#ppt_h"/>
                                          </p:val>
                                        </p:tav>
                                      </p:tavLst>
                                    </p:anim>
                                    <p:animEffect transition="in" filter="fade">
                                      <p:cBhvr>
                                        <p:cTn id="27" dur="500"/>
                                        <p:tgtEl>
                                          <p:spTgt spid="37"/>
                                        </p:tgtEl>
                                      </p:cBhvr>
                                    </p:animEffect>
                                  </p:childTnLst>
                                </p:cTn>
                              </p:par>
                              <p:par>
                                <p:cTn id="28" presetID="53" presetClass="entr" presetSubtype="16" fill="hold" nodeType="withEffect">
                                  <p:stCondLst>
                                    <p:cond delay="900"/>
                                  </p:stCondLst>
                                  <p:childTnLst>
                                    <p:set>
                                      <p:cBhvr>
                                        <p:cTn id="29" dur="1" fill="hold">
                                          <p:stCondLst>
                                            <p:cond delay="0"/>
                                          </p:stCondLst>
                                        </p:cTn>
                                        <p:tgtEl>
                                          <p:spTgt spid="25"/>
                                        </p:tgtEl>
                                        <p:attrNameLst>
                                          <p:attrName>style.visibility</p:attrName>
                                        </p:attrNameLst>
                                      </p:cBhvr>
                                      <p:to>
                                        <p:strVal val="visible"/>
                                      </p:to>
                                    </p:set>
                                    <p:anim calcmode="lin" valueType="num">
                                      <p:cBhvr>
                                        <p:cTn id="30" dur="500" fill="hold"/>
                                        <p:tgtEl>
                                          <p:spTgt spid="25"/>
                                        </p:tgtEl>
                                        <p:attrNameLst>
                                          <p:attrName>ppt_w</p:attrName>
                                        </p:attrNameLst>
                                      </p:cBhvr>
                                      <p:tavLst>
                                        <p:tav tm="0">
                                          <p:val>
                                            <p:fltVal val="0"/>
                                          </p:val>
                                        </p:tav>
                                        <p:tav tm="100000">
                                          <p:val>
                                            <p:strVal val="#ppt_w"/>
                                          </p:val>
                                        </p:tav>
                                      </p:tavLst>
                                    </p:anim>
                                    <p:anim calcmode="lin" valueType="num">
                                      <p:cBhvr>
                                        <p:cTn id="31" dur="500" fill="hold"/>
                                        <p:tgtEl>
                                          <p:spTgt spid="25"/>
                                        </p:tgtEl>
                                        <p:attrNameLst>
                                          <p:attrName>ppt_h</p:attrName>
                                        </p:attrNameLst>
                                      </p:cBhvr>
                                      <p:tavLst>
                                        <p:tav tm="0">
                                          <p:val>
                                            <p:fltVal val="0"/>
                                          </p:val>
                                        </p:tav>
                                        <p:tav tm="100000">
                                          <p:val>
                                            <p:strVal val="#ppt_h"/>
                                          </p:val>
                                        </p:tav>
                                      </p:tavLst>
                                    </p:anim>
                                    <p:animEffect transition="in" filter="fade">
                                      <p:cBhvr>
                                        <p:cTn id="32" dur="500"/>
                                        <p:tgtEl>
                                          <p:spTgt spid="25"/>
                                        </p:tgtEl>
                                      </p:cBhvr>
                                    </p:animEffect>
                                  </p:childTnLst>
                                </p:cTn>
                              </p:par>
                            </p:childTnLst>
                          </p:cTn>
                        </p:par>
                        <p:par>
                          <p:cTn id="33" fill="hold">
                            <p:stCondLst>
                              <p:cond delay="3400"/>
                            </p:stCondLst>
                            <p:childTnLst>
                              <p:par>
                                <p:cTn id="34" presetID="2" presetClass="entr" presetSubtype="2" fill="hold" grpId="0" nodeType="afterEffect">
                                  <p:stCondLst>
                                    <p:cond delay="0"/>
                                  </p:stCondLst>
                                  <p:childTnLst>
                                    <p:set>
                                      <p:cBhvr>
                                        <p:cTn id="35" dur="1" fill="hold">
                                          <p:stCondLst>
                                            <p:cond delay="0"/>
                                          </p:stCondLst>
                                        </p:cTn>
                                        <p:tgtEl>
                                          <p:spTgt spid="47"/>
                                        </p:tgtEl>
                                        <p:attrNameLst>
                                          <p:attrName>style.visibility</p:attrName>
                                        </p:attrNameLst>
                                      </p:cBhvr>
                                      <p:to>
                                        <p:strVal val="visible"/>
                                      </p:to>
                                    </p:set>
                                    <p:anim calcmode="lin" valueType="num">
                                      <p:cBhvr additive="base">
                                        <p:cTn id="36" dur="500" fill="hold"/>
                                        <p:tgtEl>
                                          <p:spTgt spid="47"/>
                                        </p:tgtEl>
                                        <p:attrNameLst>
                                          <p:attrName>ppt_x</p:attrName>
                                        </p:attrNameLst>
                                      </p:cBhvr>
                                      <p:tavLst>
                                        <p:tav tm="0">
                                          <p:val>
                                            <p:strVal val="1+#ppt_w/2"/>
                                          </p:val>
                                        </p:tav>
                                        <p:tav tm="100000">
                                          <p:val>
                                            <p:strVal val="#ppt_x"/>
                                          </p:val>
                                        </p:tav>
                                      </p:tavLst>
                                    </p:anim>
                                    <p:anim calcmode="lin" valueType="num">
                                      <p:cBhvr additive="base">
                                        <p:cTn id="37" dur="500" fill="hold"/>
                                        <p:tgtEl>
                                          <p:spTgt spid="47"/>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 calcmode="lin" valueType="num">
                                      <p:cBhvr additive="base">
                                        <p:cTn id="40" dur="500" fill="hold"/>
                                        <p:tgtEl>
                                          <p:spTgt spid="48"/>
                                        </p:tgtEl>
                                        <p:attrNameLst>
                                          <p:attrName>ppt_x</p:attrName>
                                        </p:attrNameLst>
                                      </p:cBhvr>
                                      <p:tavLst>
                                        <p:tav tm="0">
                                          <p:val>
                                            <p:strVal val="1+#ppt_w/2"/>
                                          </p:val>
                                        </p:tav>
                                        <p:tav tm="100000">
                                          <p:val>
                                            <p:strVal val="#ppt_x"/>
                                          </p:val>
                                        </p:tav>
                                      </p:tavLst>
                                    </p:anim>
                                    <p:anim calcmode="lin" valueType="num">
                                      <p:cBhvr additive="base">
                                        <p:cTn id="41" dur="500" fill="hold"/>
                                        <p:tgtEl>
                                          <p:spTgt spid="48"/>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 calcmode="lin" valueType="num">
                                      <p:cBhvr additive="base">
                                        <p:cTn id="44" dur="500" fill="hold"/>
                                        <p:tgtEl>
                                          <p:spTgt spid="49"/>
                                        </p:tgtEl>
                                        <p:attrNameLst>
                                          <p:attrName>ppt_x</p:attrName>
                                        </p:attrNameLst>
                                      </p:cBhvr>
                                      <p:tavLst>
                                        <p:tav tm="0">
                                          <p:val>
                                            <p:strVal val="1+#ppt_w/2"/>
                                          </p:val>
                                        </p:tav>
                                        <p:tav tm="100000">
                                          <p:val>
                                            <p:strVal val="#ppt_x"/>
                                          </p:val>
                                        </p:tav>
                                      </p:tavLst>
                                    </p:anim>
                                    <p:anim calcmode="lin" valueType="num">
                                      <p:cBhvr additive="base">
                                        <p:cTn id="45" dur="500" fill="hold"/>
                                        <p:tgtEl>
                                          <p:spTgt spid="49"/>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50"/>
                                        </p:tgtEl>
                                        <p:attrNameLst>
                                          <p:attrName>style.visibility</p:attrName>
                                        </p:attrNameLst>
                                      </p:cBhvr>
                                      <p:to>
                                        <p:strVal val="visible"/>
                                      </p:to>
                                    </p:set>
                                    <p:anim calcmode="lin" valueType="num">
                                      <p:cBhvr additive="base">
                                        <p:cTn id="48" dur="500" fill="hold"/>
                                        <p:tgtEl>
                                          <p:spTgt spid="50"/>
                                        </p:tgtEl>
                                        <p:attrNameLst>
                                          <p:attrName>ppt_x</p:attrName>
                                        </p:attrNameLst>
                                      </p:cBhvr>
                                      <p:tavLst>
                                        <p:tav tm="0">
                                          <p:val>
                                            <p:strVal val="1+#ppt_w/2"/>
                                          </p:val>
                                        </p:tav>
                                        <p:tav tm="100000">
                                          <p:val>
                                            <p:strVal val="#ppt_x"/>
                                          </p:val>
                                        </p:tav>
                                      </p:tavLst>
                                    </p:anim>
                                    <p:anim calcmode="lin" valueType="num">
                                      <p:cBhvr additive="base">
                                        <p:cTn id="49"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7" grpId="0"/>
      <p:bldP spid="48" grpId="0"/>
      <p:bldP spid="49" grpId="0"/>
      <p:bldP spid="5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3263603" y="3757612"/>
            <a:ext cx="1987302" cy="1385888"/>
            <a:chOff x="6218370" y="4838701"/>
            <a:chExt cx="2895588" cy="2019300"/>
          </a:xfrm>
        </p:grpSpPr>
        <p:sp>
          <p:nvSpPr>
            <p:cNvPr id="5" name="等腰三角形 4"/>
            <p:cNvSpPr/>
            <p:nvPr/>
          </p:nvSpPr>
          <p:spPr>
            <a:xfrm>
              <a:off x="6793667" y="4838701"/>
              <a:ext cx="2320291" cy="2000252"/>
            </a:xfrm>
            <a:prstGeom prst="triangle">
              <a:avLst/>
            </a:prstGeom>
            <a:solidFill>
              <a:srgbClr val="F0CDE4"/>
            </a:solidFill>
            <a:ln w="3810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 name="等腰三角形 5"/>
            <p:cNvSpPr/>
            <p:nvPr/>
          </p:nvSpPr>
          <p:spPr>
            <a:xfrm>
              <a:off x="6218370" y="5067301"/>
              <a:ext cx="2077208" cy="1790700"/>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
        <p:nvSpPr>
          <p:cNvPr id="7" name="等腰三角形 6"/>
          <p:cNvSpPr/>
          <p:nvPr/>
        </p:nvSpPr>
        <p:spPr>
          <a:xfrm>
            <a:off x="7326421" y="4084529"/>
            <a:ext cx="1210426" cy="1043473"/>
          </a:xfrm>
          <a:prstGeom prst="triangle">
            <a:avLst/>
          </a:prstGeom>
          <a:noFill/>
          <a:ln w="1905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8" name="文本框 7"/>
          <p:cNvSpPr txBox="1"/>
          <p:nvPr/>
        </p:nvSpPr>
        <p:spPr>
          <a:xfrm>
            <a:off x="3612227" y="1890553"/>
            <a:ext cx="3842782" cy="761747"/>
          </a:xfrm>
          <a:prstGeom prst="rect">
            <a:avLst/>
          </a:prstGeom>
          <a:noFill/>
        </p:spPr>
        <p:txBody>
          <a:bodyPr wrap="square" rtlCol="0">
            <a:spAutoFit/>
          </a:bodyPr>
          <a:lstStyle/>
          <a:p>
            <a:pPr lvl="0" algn="dist"/>
            <a:r>
              <a:rPr lang="zh-CN" altLang="en-US" sz="4350" dirty="0">
                <a:solidFill>
                  <a:srgbClr val="404585"/>
                </a:solidFill>
                <a:latin typeface="方正兰亭粗黑简体" panose="02000000000000000000" pitchFamily="2" charset="-122"/>
                <a:ea typeface="方正兰亭粗黑简体" panose="02000000000000000000" pitchFamily="2" charset="-122"/>
              </a:rPr>
              <a:t>优点与不足</a:t>
            </a: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rcRect l="35787" b="71068"/>
          <a:stretch>
            <a:fillRect/>
          </a:stretch>
        </p:blipFill>
        <p:spPr>
          <a:xfrm>
            <a:off x="1" y="1785937"/>
            <a:ext cx="5071304" cy="3357563"/>
          </a:xfrm>
          <a:custGeom>
            <a:avLst/>
            <a:gdLst>
              <a:gd name="connsiteX0" fmla="*/ 0 w 7365980"/>
              <a:gd name="connsiteY0" fmla="*/ 0 h 4876800"/>
              <a:gd name="connsiteX1" fmla="*/ 7365980 w 7365980"/>
              <a:gd name="connsiteY1" fmla="*/ 0 h 4876800"/>
              <a:gd name="connsiteX2" fmla="*/ 7365980 w 7365980"/>
              <a:gd name="connsiteY2" fmla="*/ 4876800 h 4876800"/>
              <a:gd name="connsiteX3" fmla="*/ 0 w 7365980"/>
              <a:gd name="connsiteY3" fmla="*/ 4876800 h 4876800"/>
              <a:gd name="connsiteX4" fmla="*/ 0 w 736598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5980" h="4876800">
                <a:moveTo>
                  <a:pt x="0" y="0"/>
                </a:moveTo>
                <a:lnTo>
                  <a:pt x="7365980" y="0"/>
                </a:lnTo>
                <a:lnTo>
                  <a:pt x="7365980" y="4876800"/>
                </a:lnTo>
                <a:lnTo>
                  <a:pt x="0" y="4876800"/>
                </a:lnTo>
                <a:lnTo>
                  <a:pt x="0" y="0"/>
                </a:lnTo>
                <a:close/>
              </a:path>
            </a:pathLst>
          </a:custGeom>
        </p:spPr>
      </p:pic>
      <p:sp>
        <p:nvSpPr>
          <p:cNvPr id="10" name="任意多边形 9"/>
          <p:cNvSpPr/>
          <p:nvPr/>
        </p:nvSpPr>
        <p:spPr>
          <a:xfrm>
            <a:off x="1843087" y="1357312"/>
            <a:ext cx="1678388" cy="1900238"/>
          </a:xfrm>
          <a:custGeom>
            <a:avLst/>
            <a:gdLst>
              <a:gd name="connsiteX0" fmla="*/ 0 w 2237850"/>
              <a:gd name="connsiteY0" fmla="*/ 0 h 2533650"/>
              <a:gd name="connsiteX1" fmla="*/ 2237850 w 2237850"/>
              <a:gd name="connsiteY1" fmla="*/ 0 h 2533650"/>
              <a:gd name="connsiteX2" fmla="*/ 2237850 w 2237850"/>
              <a:gd name="connsiteY2" fmla="*/ 666749 h 2533650"/>
              <a:gd name="connsiteX3" fmla="*/ 2148627 w 2237850"/>
              <a:gd name="connsiteY3" fmla="*/ 666749 h 2533650"/>
              <a:gd name="connsiteX4" fmla="*/ 2148627 w 2237850"/>
              <a:gd name="connsiteY4" fmla="*/ 89223 h 2533650"/>
              <a:gd name="connsiteX5" fmla="*/ 89223 w 2237850"/>
              <a:gd name="connsiteY5" fmla="*/ 89223 h 2533650"/>
              <a:gd name="connsiteX6" fmla="*/ 89223 w 2237850"/>
              <a:gd name="connsiteY6" fmla="*/ 2444427 h 2533650"/>
              <a:gd name="connsiteX7" fmla="*/ 2148627 w 2237850"/>
              <a:gd name="connsiteY7" fmla="*/ 2444427 h 2533650"/>
              <a:gd name="connsiteX8" fmla="*/ 2148627 w 2237850"/>
              <a:gd name="connsiteY8" fmla="*/ 1981136 h 2533650"/>
              <a:gd name="connsiteX9" fmla="*/ 2237850 w 2237850"/>
              <a:gd name="connsiteY9" fmla="*/ 1981136 h 2533650"/>
              <a:gd name="connsiteX10" fmla="*/ 2237850 w 2237850"/>
              <a:gd name="connsiteY10" fmla="*/ 2533650 h 2533650"/>
              <a:gd name="connsiteX11" fmla="*/ 0 w 2237850"/>
              <a:gd name="connsiteY11" fmla="*/ 2533650 h 2533650"/>
              <a:gd name="connsiteX12" fmla="*/ 0 w 2237850"/>
              <a:gd name="connsiteY12" fmla="*/ 0 h 25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850" h="2533650">
                <a:moveTo>
                  <a:pt x="0" y="0"/>
                </a:moveTo>
                <a:lnTo>
                  <a:pt x="2237850" y="0"/>
                </a:lnTo>
                <a:lnTo>
                  <a:pt x="2237850" y="666749"/>
                </a:lnTo>
                <a:lnTo>
                  <a:pt x="2148627" y="666749"/>
                </a:lnTo>
                <a:lnTo>
                  <a:pt x="2148627" y="89223"/>
                </a:lnTo>
                <a:lnTo>
                  <a:pt x="89223" y="89223"/>
                </a:lnTo>
                <a:lnTo>
                  <a:pt x="89223" y="2444427"/>
                </a:lnTo>
                <a:lnTo>
                  <a:pt x="2148627" y="2444427"/>
                </a:lnTo>
                <a:lnTo>
                  <a:pt x="2148627" y="1981136"/>
                </a:lnTo>
                <a:lnTo>
                  <a:pt x="2237850" y="1981136"/>
                </a:lnTo>
                <a:lnTo>
                  <a:pt x="2237850" y="2533650"/>
                </a:lnTo>
                <a:lnTo>
                  <a:pt x="0" y="253365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11" name="文本框 10"/>
          <p:cNvSpPr txBox="1"/>
          <p:nvPr/>
        </p:nvSpPr>
        <p:spPr>
          <a:xfrm>
            <a:off x="3621488" y="2571658"/>
            <a:ext cx="3762083" cy="323165"/>
          </a:xfrm>
          <a:prstGeom prst="rect">
            <a:avLst/>
          </a:prstGeom>
          <a:noFill/>
        </p:spPr>
        <p:txBody>
          <a:bodyPr wrap="square" rtlCol="0">
            <a:spAutoFit/>
          </a:bodyPr>
          <a:lstStyle/>
          <a:p>
            <a:pPr algn="dist"/>
            <a:r>
              <a:rPr lang="en-US" altLang="zh-CN" sz="1500" dirty="0">
                <a:solidFill>
                  <a:srgbClr val="404585"/>
                </a:solidFill>
                <a:latin typeface="造字工房悦黑演示版常规体" pitchFamily="50" charset="-122"/>
                <a:ea typeface="造字工房悦黑演示版常规体" pitchFamily="50" charset="-122"/>
              </a:rPr>
              <a:t>CLICK TO ADD UP YOUR TITLE HERE</a:t>
            </a:r>
            <a:endParaRPr lang="zh-CN" altLang="en-US" sz="1500" dirty="0">
              <a:solidFill>
                <a:srgbClr val="404585"/>
              </a:solidFill>
              <a:latin typeface="造字工房悦黑演示版常规体" pitchFamily="50" charset="-122"/>
              <a:ea typeface="造字工房悦黑演示版常规体" pitchFamily="50" charset="-122"/>
            </a:endParaRPr>
          </a:p>
        </p:txBody>
      </p:sp>
      <p:sp>
        <p:nvSpPr>
          <p:cNvPr id="12" name="文本框 11"/>
          <p:cNvSpPr txBox="1"/>
          <p:nvPr/>
        </p:nvSpPr>
        <p:spPr>
          <a:xfrm>
            <a:off x="2271712" y="1329541"/>
            <a:ext cx="935438" cy="2008242"/>
          </a:xfrm>
          <a:prstGeom prst="rect">
            <a:avLst/>
          </a:prstGeom>
          <a:noFill/>
        </p:spPr>
        <p:txBody>
          <a:bodyPr wrap="square" rtlCol="0">
            <a:spAutoFit/>
          </a:bodyPr>
          <a:lstStyle/>
          <a:p>
            <a:r>
              <a:rPr lang="en-US" altLang="zh-CN" sz="12450" dirty="0">
                <a:solidFill>
                  <a:srgbClr val="404585"/>
                </a:solidFill>
                <a:latin typeface="Impact" panose="020B0806030902050204" pitchFamily="34" charset="0"/>
              </a:rPr>
              <a:t>7</a:t>
            </a:r>
            <a:endParaRPr lang="zh-CN" altLang="en-US" sz="12450" dirty="0">
              <a:solidFill>
                <a:srgbClr val="404585"/>
              </a:solidFill>
              <a:latin typeface="Impact" panose="020B0806030902050204" pitchFamily="34" charset="0"/>
            </a:endParaRPr>
          </a:p>
        </p:txBody>
      </p:sp>
    </p:spTree>
    <p:extLst>
      <p:ext uri="{BB962C8B-B14F-4D97-AF65-F5344CB8AC3E}">
        <p14:creationId xmlns:p14="http://schemas.microsoft.com/office/powerpoint/2010/main" val="2900613868"/>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52" presetClass="entr" presetSubtype="0" fill="hold" grpId="0" nodeType="clickEffect">
                                  <p:stCondLst>
                                    <p:cond delay="0"/>
                                  </p:stCondLst>
                                  <p:iterate type="lt">
                                    <p:tmPct val="26000"/>
                                  </p:iterate>
                                  <p:childTnLst>
                                    <p:set>
                                      <p:cBhvr>
                                        <p:cTn id="33" dur="1" fill="hold">
                                          <p:stCondLst>
                                            <p:cond delay="0"/>
                                          </p:stCondLst>
                                        </p:cTn>
                                        <p:tgtEl>
                                          <p:spTgt spid="8"/>
                                        </p:tgtEl>
                                        <p:attrNameLst>
                                          <p:attrName>style.visibility</p:attrName>
                                        </p:attrNameLst>
                                      </p:cBhvr>
                                      <p:to>
                                        <p:strVal val="visible"/>
                                      </p:to>
                                    </p:set>
                                    <p:animScale>
                                      <p:cBhvr>
                                        <p:cTn id="34"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8"/>
                                        </p:tgtEl>
                                        <p:attrNameLst>
                                          <p:attrName>ppt_x</p:attrName>
                                          <p:attrName>ppt_y</p:attrName>
                                        </p:attrNameLst>
                                      </p:cBhvr>
                                    </p:animMotion>
                                    <p:animEffect transition="in" filter="fade">
                                      <p:cBhvr>
                                        <p:cTn id="36" dur="1000"/>
                                        <p:tgtEl>
                                          <p:spTgt spid="8"/>
                                        </p:tgtEl>
                                      </p:cBhvr>
                                    </p:animEffect>
                                  </p:childTnLst>
                                </p:cTn>
                              </p:par>
                              <p:par>
                                <p:cTn id="37" presetID="52" presetClass="entr" presetSubtype="0" fill="hold" grpId="0" nodeType="withEffect">
                                  <p:stCondLst>
                                    <p:cond delay="0"/>
                                  </p:stCondLst>
                                  <p:iterate type="lt">
                                    <p:tmPct val="5417"/>
                                  </p:iterate>
                                  <p:childTnLst>
                                    <p:set>
                                      <p:cBhvr>
                                        <p:cTn id="38" dur="1" fill="hold">
                                          <p:stCondLst>
                                            <p:cond delay="0"/>
                                          </p:stCondLst>
                                        </p:cTn>
                                        <p:tgtEl>
                                          <p:spTgt spid="11"/>
                                        </p:tgtEl>
                                        <p:attrNameLst>
                                          <p:attrName>style.visibility</p:attrName>
                                        </p:attrNameLst>
                                      </p:cBhvr>
                                      <p:to>
                                        <p:strVal val="visible"/>
                                      </p:to>
                                    </p:set>
                                    <p:animScale>
                                      <p:cBhvr>
                                        <p:cTn id="39"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11"/>
                                        </p:tgtEl>
                                        <p:attrNameLst>
                                          <p:attrName>ppt_x</p:attrName>
                                          <p:attrName>ppt_y</p:attrName>
                                        </p:attrNameLst>
                                      </p:cBhvr>
                                    </p:animMotion>
                                    <p:animEffect transition="in" filter="fade">
                                      <p:cBhvr>
                                        <p:cTn id="4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4792" y="-64181"/>
            <a:ext cx="2800367" cy="1757762"/>
            <a:chOff x="-139723" y="-85574"/>
            <a:chExt cx="3733823" cy="2343682"/>
          </a:xfrm>
        </p:grpSpPr>
        <p:sp>
          <p:nvSpPr>
            <p:cNvPr id="5" name="等腰三角形 4"/>
            <p:cNvSpPr/>
            <p:nvPr/>
          </p:nvSpPr>
          <p:spPr>
            <a:xfrm rot="10800000">
              <a:off x="986266" y="7437"/>
              <a:ext cx="730501" cy="629742"/>
            </a:xfrm>
            <a:prstGeom prst="triangle">
              <a:avLst/>
            </a:prstGeom>
            <a:solidFill>
              <a:srgbClr val="F0CDE4"/>
            </a:solidFill>
            <a:ln w="3810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 name="等腰三角形 5"/>
            <p:cNvSpPr/>
            <p:nvPr/>
          </p:nvSpPr>
          <p:spPr>
            <a:xfrm rot="10800000">
              <a:off x="1243918" y="1440"/>
              <a:ext cx="653970" cy="563769"/>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l="11837" t="11938" b="5523"/>
            <a:stretch>
              <a:fillRect/>
            </a:stretch>
          </p:blipFill>
          <p:spPr>
            <a:xfrm rot="21199914">
              <a:off x="-139723" y="-85574"/>
              <a:ext cx="1703670" cy="2343682"/>
            </a:xfrm>
            <a:custGeom>
              <a:avLst/>
              <a:gdLst>
                <a:gd name="connsiteX0" fmla="*/ 5411369 w 5411369"/>
                <a:gd name="connsiteY0" fmla="*/ 7444244 h 7444244"/>
                <a:gd name="connsiteX1" fmla="*/ 0 w 5411369"/>
                <a:gd name="connsiteY1" fmla="*/ 6811608 h 7444244"/>
                <a:gd name="connsiteX2" fmla="*/ 796335 w 5411369"/>
                <a:gd name="connsiteY2" fmla="*/ 0 h 7444244"/>
                <a:gd name="connsiteX3" fmla="*/ 5411369 w 5411369"/>
                <a:gd name="connsiteY3" fmla="*/ 539537 h 7444244"/>
                <a:gd name="connsiteX4" fmla="*/ 5411369 w 5411369"/>
                <a:gd name="connsiteY4" fmla="*/ 7444244 h 7444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1369" h="7444244">
                  <a:moveTo>
                    <a:pt x="5411369" y="7444244"/>
                  </a:moveTo>
                  <a:lnTo>
                    <a:pt x="0" y="6811608"/>
                  </a:lnTo>
                  <a:lnTo>
                    <a:pt x="796335" y="0"/>
                  </a:lnTo>
                  <a:lnTo>
                    <a:pt x="5411369" y="539537"/>
                  </a:lnTo>
                  <a:lnTo>
                    <a:pt x="5411369" y="7444244"/>
                  </a:lnTo>
                  <a:close/>
                </a:path>
              </a:pathLst>
            </a:custGeom>
          </p:spPr>
        </p:pic>
        <p:sp>
          <p:nvSpPr>
            <p:cNvPr id="8" name="文本框 26"/>
            <p:cNvSpPr>
              <a:spLocks noChangeArrowheads="1"/>
            </p:cNvSpPr>
            <p:nvPr/>
          </p:nvSpPr>
          <p:spPr bwMode="auto">
            <a:xfrm>
              <a:off x="808530" y="559567"/>
              <a:ext cx="2785570" cy="523220"/>
            </a:xfrm>
            <a:prstGeom prst="rect">
              <a:avLst/>
            </a:prstGeom>
            <a:noFill/>
            <a:ln w="9525">
              <a:noFill/>
              <a:miter lim="800000"/>
            </a:ln>
          </p:spPr>
          <p:txBody>
            <a:bodyPr wrap="square" lIns="68580" tIns="34290" rIns="68580" bIns="34290">
              <a:spAutoFit/>
            </a:bodyPr>
            <a:lstStyle/>
            <a:p>
              <a:pPr algn="dist"/>
              <a:r>
                <a:rPr lang="zh-CN" altLang="en-US" sz="2100" b="1" dirty="0">
                  <a:solidFill>
                    <a:srgbClr val="404040"/>
                  </a:solidFill>
                  <a:latin typeface="华文细黑" panose="02010600040101010101" pitchFamily="2" charset="-122"/>
                  <a:ea typeface="华文细黑" panose="02010600040101010101" pitchFamily="2" charset="-122"/>
                  <a:sym typeface="宋体" panose="02010600030101010101" pitchFamily="2" charset="-122"/>
                </a:rPr>
                <a:t>优点与不足</a:t>
              </a:r>
            </a:p>
          </p:txBody>
        </p:sp>
      </p:grpSp>
      <p:grpSp>
        <p:nvGrpSpPr>
          <p:cNvPr id="9" name="Group 29"/>
          <p:cNvGrpSpPr/>
          <p:nvPr/>
        </p:nvGrpSpPr>
        <p:grpSpPr>
          <a:xfrm>
            <a:off x="1268135" y="2461293"/>
            <a:ext cx="685762" cy="685762"/>
            <a:chOff x="1253782" y="3281715"/>
            <a:chExt cx="914400" cy="914400"/>
          </a:xfrm>
        </p:grpSpPr>
        <p:sp>
          <p:nvSpPr>
            <p:cNvPr id="10" name="Rounded Rectangle 5"/>
            <p:cNvSpPr/>
            <p:nvPr/>
          </p:nvSpPr>
          <p:spPr>
            <a:xfrm>
              <a:off x="1253782" y="3281715"/>
              <a:ext cx="914400" cy="914400"/>
            </a:xfrm>
            <a:prstGeom prst="roundRect">
              <a:avLst/>
            </a:prstGeom>
            <a:solidFill>
              <a:srgbClr val="40458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endParaRPr>
            </a:p>
          </p:txBody>
        </p:sp>
        <p:grpSp>
          <p:nvGrpSpPr>
            <p:cNvPr id="11" name="Group 59"/>
            <p:cNvGrpSpPr/>
            <p:nvPr/>
          </p:nvGrpSpPr>
          <p:grpSpPr>
            <a:xfrm>
              <a:off x="1478810" y="3521030"/>
              <a:ext cx="464344" cy="465138"/>
              <a:chOff x="9145588" y="4435475"/>
              <a:chExt cx="464344" cy="465138"/>
            </a:xfrm>
            <a:solidFill>
              <a:schemeClr val="bg2"/>
            </a:solidFill>
          </p:grpSpPr>
          <p:sp>
            <p:nvSpPr>
              <p:cNvPr id="12"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171441" hangingPunct="0"/>
                <a:endParaRPr lang="en-US">
                  <a:sym typeface="Gill Sans" charset="0"/>
                </a:endParaRPr>
              </a:p>
            </p:txBody>
          </p:sp>
          <p:sp>
            <p:nvSpPr>
              <p:cNvPr id="13"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171441" hangingPunct="0"/>
                <a:endParaRPr lang="en-US">
                  <a:sym typeface="Gill Sans" charset="0"/>
                </a:endParaRPr>
              </a:p>
            </p:txBody>
          </p:sp>
          <p:sp>
            <p:nvSpPr>
              <p:cNvPr id="14"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171441" hangingPunct="0"/>
                <a:endParaRPr lang="en-US">
                  <a:sym typeface="Gill Sans" charset="0"/>
                </a:endParaRPr>
              </a:p>
            </p:txBody>
          </p:sp>
          <p:sp>
            <p:nvSpPr>
              <p:cNvPr id="15"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171441" hangingPunct="0"/>
                <a:endParaRPr lang="en-US">
                  <a:sym typeface="Gill Sans" charset="0"/>
                </a:endParaRPr>
              </a:p>
            </p:txBody>
          </p:sp>
          <p:sp>
            <p:nvSpPr>
              <p:cNvPr id="16"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171441" hangingPunct="0"/>
                <a:endParaRPr lang="en-US">
                  <a:sym typeface="Gill Sans" charset="0"/>
                </a:endParaRPr>
              </a:p>
            </p:txBody>
          </p:sp>
          <p:sp>
            <p:nvSpPr>
              <p:cNvPr id="17"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171441" hangingPunct="0"/>
                <a:endParaRPr lang="en-US">
                  <a:sym typeface="Gill Sans" charset="0"/>
                </a:endParaRPr>
              </a:p>
            </p:txBody>
          </p:sp>
          <p:sp>
            <p:nvSpPr>
              <p:cNvPr id="18"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171441" hangingPunct="0"/>
                <a:endParaRPr lang="en-US">
                  <a:sym typeface="Gill Sans" charset="0"/>
                </a:endParaRPr>
              </a:p>
            </p:txBody>
          </p:sp>
          <p:sp>
            <p:nvSpPr>
              <p:cNvPr id="19"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171441" hangingPunct="0"/>
                <a:endParaRPr lang="en-US">
                  <a:sym typeface="Gill Sans" charset="0"/>
                </a:endParaRPr>
              </a:p>
            </p:txBody>
          </p:sp>
          <p:sp>
            <p:nvSpPr>
              <p:cNvPr id="20"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171441" hangingPunct="0"/>
                <a:endParaRPr lang="en-US">
                  <a:sym typeface="Gill Sans" charset="0"/>
                </a:endParaRPr>
              </a:p>
            </p:txBody>
          </p:sp>
        </p:grpSp>
      </p:grpSp>
      <p:grpSp>
        <p:nvGrpSpPr>
          <p:cNvPr id="21" name="Group 32"/>
          <p:cNvGrpSpPr/>
          <p:nvPr/>
        </p:nvGrpSpPr>
        <p:grpSpPr>
          <a:xfrm>
            <a:off x="4971603" y="2461293"/>
            <a:ext cx="685762" cy="685762"/>
            <a:chOff x="6528170" y="3281715"/>
            <a:chExt cx="914400" cy="914400"/>
          </a:xfrm>
        </p:grpSpPr>
        <p:sp>
          <p:nvSpPr>
            <p:cNvPr id="22" name="Rounded Rectangle 8"/>
            <p:cNvSpPr/>
            <p:nvPr/>
          </p:nvSpPr>
          <p:spPr>
            <a:xfrm>
              <a:off x="6528170" y="3281715"/>
              <a:ext cx="914400" cy="914400"/>
            </a:xfrm>
            <a:prstGeom prst="roundRect">
              <a:avLst/>
            </a:prstGeom>
            <a:solidFill>
              <a:srgbClr val="40458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endParaRPr>
            </a:p>
          </p:txBody>
        </p:sp>
        <p:grpSp>
          <p:nvGrpSpPr>
            <p:cNvPr id="23" name="Group 69"/>
            <p:cNvGrpSpPr/>
            <p:nvPr/>
          </p:nvGrpSpPr>
          <p:grpSpPr>
            <a:xfrm>
              <a:off x="6759757" y="3506346"/>
              <a:ext cx="464344" cy="465138"/>
              <a:chOff x="7287419" y="3505994"/>
              <a:chExt cx="464344" cy="465138"/>
            </a:xfrm>
            <a:solidFill>
              <a:schemeClr val="bg2"/>
            </a:solidFill>
          </p:grpSpPr>
          <p:sp>
            <p:nvSpPr>
              <p:cNvPr id="24" name="AutoShape 37"/>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171441" hangingPunct="0"/>
                <a:endParaRPr lang="en-US">
                  <a:sym typeface="Gill Sans" charset="0"/>
                </a:endParaRPr>
              </a:p>
            </p:txBody>
          </p:sp>
          <p:sp>
            <p:nvSpPr>
              <p:cNvPr id="25" name="AutoShape 38"/>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171441" hangingPunct="0"/>
                <a:endParaRPr lang="en-US">
                  <a:sym typeface="Gill Sans" charset="0"/>
                </a:endParaRPr>
              </a:p>
            </p:txBody>
          </p:sp>
          <p:sp>
            <p:nvSpPr>
              <p:cNvPr id="26" name="AutoShape 39"/>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171441" hangingPunct="0"/>
                <a:endParaRPr lang="en-US">
                  <a:sym typeface="Gill Sans" charset="0"/>
                </a:endParaRPr>
              </a:p>
            </p:txBody>
          </p:sp>
          <p:sp>
            <p:nvSpPr>
              <p:cNvPr id="27" name="AutoShape 40"/>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171441" hangingPunct="0"/>
                <a:endParaRPr lang="en-US">
                  <a:sym typeface="Gill Sans" charset="0"/>
                </a:endParaRPr>
              </a:p>
            </p:txBody>
          </p:sp>
          <p:sp>
            <p:nvSpPr>
              <p:cNvPr id="28" name="AutoShape 41"/>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171441" hangingPunct="0"/>
                <a:endParaRPr lang="en-US">
                  <a:sym typeface="Gill Sans" charset="0"/>
                </a:endParaRPr>
              </a:p>
            </p:txBody>
          </p:sp>
          <p:sp>
            <p:nvSpPr>
              <p:cNvPr id="29" name="AutoShape 42"/>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171441" hangingPunct="0"/>
                <a:endParaRPr lang="en-US">
                  <a:sym typeface="Gill Sans" charset="0"/>
                </a:endParaRPr>
              </a:p>
            </p:txBody>
          </p:sp>
        </p:grpSp>
      </p:grpSp>
      <p:grpSp>
        <p:nvGrpSpPr>
          <p:cNvPr id="30" name="Group 33"/>
          <p:cNvGrpSpPr/>
          <p:nvPr/>
        </p:nvGrpSpPr>
        <p:grpSpPr>
          <a:xfrm>
            <a:off x="4971603" y="3513115"/>
            <a:ext cx="685762" cy="685762"/>
            <a:chOff x="6528170" y="4684221"/>
            <a:chExt cx="914400" cy="914400"/>
          </a:xfrm>
        </p:grpSpPr>
        <p:sp>
          <p:nvSpPr>
            <p:cNvPr id="31" name="Rounded Rectangle 9"/>
            <p:cNvSpPr/>
            <p:nvPr/>
          </p:nvSpPr>
          <p:spPr>
            <a:xfrm>
              <a:off x="6528170" y="4684221"/>
              <a:ext cx="914400" cy="914400"/>
            </a:xfrm>
            <a:prstGeom prst="roundRect">
              <a:avLst/>
            </a:prstGeom>
            <a:solidFill>
              <a:srgbClr val="40458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endParaRPr>
            </a:p>
          </p:txBody>
        </p:sp>
        <p:grpSp>
          <p:nvGrpSpPr>
            <p:cNvPr id="32" name="Group 76"/>
            <p:cNvGrpSpPr/>
            <p:nvPr/>
          </p:nvGrpSpPr>
          <p:grpSpPr>
            <a:xfrm>
              <a:off x="6748385" y="4909249"/>
              <a:ext cx="464344" cy="464344"/>
              <a:chOff x="7287419" y="2577307"/>
              <a:chExt cx="464344" cy="464344"/>
            </a:xfrm>
            <a:solidFill>
              <a:schemeClr val="bg2"/>
            </a:solidFill>
          </p:grpSpPr>
          <p:sp>
            <p:nvSpPr>
              <p:cNvPr id="33" name="AutoShape 56"/>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171441" hangingPunct="0"/>
                <a:endParaRPr lang="en-US" sz="1100">
                  <a:solidFill>
                    <a:srgbClr val="FFFFFF"/>
                  </a:solidFill>
                  <a:effectLst>
                    <a:outerShdw blurRad="38100" dist="38100" dir="2700000" algn="tl">
                      <a:srgbClr val="000000"/>
                    </a:outerShdw>
                  </a:effectLst>
                  <a:latin typeface="Gill Sans" charset="0"/>
                  <a:sym typeface="Gill Sans" charset="0"/>
                </a:endParaRPr>
              </a:p>
            </p:txBody>
          </p:sp>
          <p:sp>
            <p:nvSpPr>
              <p:cNvPr id="34" name="AutoShape 57"/>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171441" hangingPunct="0"/>
                <a:endParaRPr lang="en-US" sz="1100">
                  <a:solidFill>
                    <a:srgbClr val="FFFFFF"/>
                  </a:solidFill>
                  <a:effectLst>
                    <a:outerShdw blurRad="38100" dist="38100" dir="2700000" algn="tl">
                      <a:srgbClr val="000000"/>
                    </a:outerShdw>
                  </a:effectLst>
                  <a:latin typeface="Gill Sans" charset="0"/>
                  <a:sym typeface="Gill Sans" charset="0"/>
                </a:endParaRPr>
              </a:p>
            </p:txBody>
          </p:sp>
          <p:sp>
            <p:nvSpPr>
              <p:cNvPr id="35" name="AutoShape 58"/>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171441" hangingPunct="0"/>
                <a:endParaRPr lang="en-US" sz="11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36" name="Group 28"/>
          <p:cNvGrpSpPr/>
          <p:nvPr/>
        </p:nvGrpSpPr>
        <p:grpSpPr>
          <a:xfrm>
            <a:off x="1268135" y="1413867"/>
            <a:ext cx="685762" cy="685762"/>
            <a:chOff x="1253782" y="1885071"/>
            <a:chExt cx="914400" cy="914400"/>
          </a:xfrm>
          <a:solidFill>
            <a:srgbClr val="9D9DA8"/>
          </a:solidFill>
        </p:grpSpPr>
        <p:sp>
          <p:nvSpPr>
            <p:cNvPr id="37" name="Rounded Rectangle 4"/>
            <p:cNvSpPr/>
            <p:nvPr/>
          </p:nvSpPr>
          <p:spPr>
            <a:xfrm>
              <a:off x="1253782" y="1885071"/>
              <a:ext cx="914400" cy="914400"/>
            </a:xfrm>
            <a:prstGeom prst="roundRect">
              <a:avLst/>
            </a:prstGeom>
            <a:solidFill>
              <a:srgbClr val="40458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endParaRPr>
            </a:p>
          </p:txBody>
        </p:sp>
        <p:grpSp>
          <p:nvGrpSpPr>
            <p:cNvPr id="38" name="Group 80"/>
            <p:cNvGrpSpPr/>
            <p:nvPr/>
          </p:nvGrpSpPr>
          <p:grpSpPr>
            <a:xfrm>
              <a:off x="1551438" y="2110099"/>
              <a:ext cx="319088" cy="465138"/>
              <a:chOff x="3582988" y="3510757"/>
              <a:chExt cx="319088" cy="465138"/>
            </a:xfrm>
            <a:grpFill/>
          </p:grpSpPr>
          <p:sp>
            <p:nvSpPr>
              <p:cNvPr id="39"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w="12700">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171441" hangingPunct="0"/>
                <a:endParaRPr lang="en-US">
                  <a:sym typeface="Gill Sans" charset="0"/>
                </a:endParaRPr>
              </a:p>
            </p:txBody>
          </p:sp>
          <p:sp>
            <p:nvSpPr>
              <p:cNvPr id="40"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w="12700">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171441" hangingPunct="0"/>
                <a:endParaRPr lang="en-US">
                  <a:sym typeface="Gill Sans" charset="0"/>
                </a:endParaRPr>
              </a:p>
            </p:txBody>
          </p:sp>
        </p:grpSp>
      </p:grpSp>
      <p:grpSp>
        <p:nvGrpSpPr>
          <p:cNvPr id="41" name="Group 31"/>
          <p:cNvGrpSpPr/>
          <p:nvPr/>
        </p:nvGrpSpPr>
        <p:grpSpPr>
          <a:xfrm>
            <a:off x="4971603" y="1413867"/>
            <a:ext cx="685762" cy="685762"/>
            <a:chOff x="6528170" y="1885071"/>
            <a:chExt cx="914400" cy="914400"/>
          </a:xfrm>
        </p:grpSpPr>
        <p:sp>
          <p:nvSpPr>
            <p:cNvPr id="42" name="Rounded Rectangle 7"/>
            <p:cNvSpPr/>
            <p:nvPr/>
          </p:nvSpPr>
          <p:spPr>
            <a:xfrm>
              <a:off x="6528170" y="1885071"/>
              <a:ext cx="914400" cy="914400"/>
            </a:xfrm>
            <a:prstGeom prst="roundRect">
              <a:avLst/>
            </a:prstGeom>
            <a:solidFill>
              <a:srgbClr val="40458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endParaRPr>
            </a:p>
          </p:txBody>
        </p:sp>
        <p:grpSp>
          <p:nvGrpSpPr>
            <p:cNvPr id="43" name="Group 83"/>
            <p:cNvGrpSpPr/>
            <p:nvPr/>
          </p:nvGrpSpPr>
          <p:grpSpPr>
            <a:xfrm>
              <a:off x="6758963" y="2110099"/>
              <a:ext cx="465138" cy="464344"/>
              <a:chOff x="2581275" y="2582069"/>
              <a:chExt cx="465138" cy="464344"/>
            </a:xfrm>
            <a:solidFill>
              <a:schemeClr val="bg2"/>
            </a:solidFill>
          </p:grpSpPr>
          <p:sp>
            <p:nvSpPr>
              <p:cNvPr id="44" name="AutoShape 128"/>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171441" hangingPunct="0"/>
                <a:endParaRPr lang="en-US" sz="1100">
                  <a:solidFill>
                    <a:srgbClr val="FFFFFF"/>
                  </a:solidFill>
                  <a:effectLst>
                    <a:outerShdw blurRad="38100" dist="38100" dir="2700000" algn="tl">
                      <a:srgbClr val="000000"/>
                    </a:outerShdw>
                  </a:effectLst>
                  <a:latin typeface="Gill Sans" charset="0"/>
                  <a:sym typeface="Gill Sans" charset="0"/>
                </a:endParaRPr>
              </a:p>
            </p:txBody>
          </p:sp>
          <p:sp>
            <p:nvSpPr>
              <p:cNvPr id="45" name="AutoShape 129"/>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171441" hangingPunct="0"/>
                <a:endParaRPr lang="en-US" sz="11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46" name="Group 30"/>
          <p:cNvGrpSpPr/>
          <p:nvPr/>
        </p:nvGrpSpPr>
        <p:grpSpPr>
          <a:xfrm>
            <a:off x="1268135" y="3513115"/>
            <a:ext cx="685762" cy="685762"/>
            <a:chOff x="1253782" y="4684221"/>
            <a:chExt cx="914400" cy="914400"/>
          </a:xfrm>
        </p:grpSpPr>
        <p:sp>
          <p:nvSpPr>
            <p:cNvPr id="47" name="Rounded Rectangle 6"/>
            <p:cNvSpPr/>
            <p:nvPr/>
          </p:nvSpPr>
          <p:spPr>
            <a:xfrm>
              <a:off x="1253782" y="4684221"/>
              <a:ext cx="914400" cy="914400"/>
            </a:xfrm>
            <a:prstGeom prst="roundRect">
              <a:avLst/>
            </a:prstGeom>
            <a:solidFill>
              <a:srgbClr val="40458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endParaRPr>
            </a:p>
          </p:txBody>
        </p:sp>
        <p:grpSp>
          <p:nvGrpSpPr>
            <p:cNvPr id="48" name="Group 86"/>
            <p:cNvGrpSpPr/>
            <p:nvPr/>
          </p:nvGrpSpPr>
          <p:grpSpPr>
            <a:xfrm>
              <a:off x="1485953" y="4909249"/>
              <a:ext cx="464344" cy="464344"/>
              <a:chOff x="4439444" y="1652588"/>
              <a:chExt cx="464344" cy="464344"/>
            </a:xfrm>
            <a:solidFill>
              <a:schemeClr val="bg2"/>
            </a:solidFill>
          </p:grpSpPr>
          <p:sp>
            <p:nvSpPr>
              <p:cNvPr id="49"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171441" hangingPunct="0"/>
                <a:endParaRPr lang="en-US">
                  <a:sym typeface="Gill Sans" charset="0"/>
                </a:endParaRPr>
              </a:p>
            </p:txBody>
          </p:sp>
          <p:sp>
            <p:nvSpPr>
              <p:cNvPr id="50"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bg1"/>
              </a:solidFill>
              <a:ln w="12700">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171441" hangingPunct="0"/>
                <a:endParaRPr lang="en-US">
                  <a:sym typeface="Gill Sans" charset="0"/>
                </a:endParaRPr>
              </a:p>
            </p:txBody>
          </p:sp>
          <p:sp>
            <p:nvSpPr>
              <p:cNvPr id="51"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chemeClr val="bg1"/>
              </a:solidFill>
              <a:ln w="12700">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171441" hangingPunct="0"/>
                <a:endParaRPr lang="en-US">
                  <a:sym typeface="Gill Sans" charset="0"/>
                </a:endParaRPr>
              </a:p>
            </p:txBody>
          </p:sp>
        </p:grpSp>
      </p:grpSp>
      <p:sp>
        <p:nvSpPr>
          <p:cNvPr id="52" name="Text Placeholder 7"/>
          <p:cNvSpPr txBox="1">
            <a:spLocks/>
          </p:cNvSpPr>
          <p:nvPr/>
        </p:nvSpPr>
        <p:spPr>
          <a:xfrm>
            <a:off x="2171769" y="1406687"/>
            <a:ext cx="1630034" cy="253755"/>
          </a:xfrm>
          <a:prstGeom prst="rect">
            <a:avLst/>
          </a:prstGeom>
        </p:spPr>
        <p:txBody>
          <a:bodyPr vert="horz" lIns="0" tIns="73860" rIns="0" bIns="73860"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r>
              <a:rPr lang="zh-CN" altLang="en-US" sz="1138" b="0" dirty="0">
                <a:solidFill>
                  <a:schemeClr val="tx1">
                    <a:lumMod val="65000"/>
                    <a:lumOff val="35000"/>
                  </a:schemeClr>
                </a:solidFill>
                <a:ea typeface="微软雅黑" panose="020B0503020204020204" pitchFamily="34" charset="-122"/>
              </a:rPr>
              <a:t>优点一：</a:t>
            </a:r>
          </a:p>
        </p:txBody>
      </p:sp>
      <p:sp>
        <p:nvSpPr>
          <p:cNvPr id="53" name="Text Placeholder 2"/>
          <p:cNvSpPr txBox="1">
            <a:spLocks/>
          </p:cNvSpPr>
          <p:nvPr/>
        </p:nvSpPr>
        <p:spPr>
          <a:xfrm>
            <a:off x="2171769" y="1680354"/>
            <a:ext cx="1630034" cy="41132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2"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r>
              <a:rPr lang="zh-CN" altLang="en-US" sz="1000" dirty="0">
                <a:solidFill>
                  <a:schemeClr val="tx1">
                    <a:lumMod val="65000"/>
                    <a:lumOff val="35000"/>
                  </a:schemeClr>
                </a:solidFill>
                <a:latin typeface="Arial" panose="020B0604020202020204" pitchFamily="34" charset="0"/>
                <a:ea typeface="微软雅黑" panose="020B0503020204020204" pitchFamily="34" charset="-122"/>
                <a:cs typeface="+mn-ea"/>
                <a:sym typeface="+mn-lt"/>
              </a:rPr>
              <a:t>拟</a:t>
            </a:r>
            <a:r>
              <a:rPr lang="zh-CN" altLang="en-US" sz="1140" dirty="0">
                <a:solidFill>
                  <a:schemeClr val="tx1">
                    <a:lumMod val="65000"/>
                    <a:lumOff val="35000"/>
                  </a:schemeClr>
                </a:solidFill>
                <a:latin typeface="Arial" panose="020B0604020202020204" pitchFamily="34" charset="0"/>
                <a:ea typeface="微软雅黑" panose="020B0503020204020204" pitchFamily="34" charset="-122"/>
                <a:cs typeface="+mn-ea"/>
                <a:sym typeface="+mn-lt"/>
              </a:rPr>
              <a:t>合度较高</a:t>
            </a:r>
            <a:endParaRPr lang="en-GB" altLang="zh-CN" sz="1140" dirty="0">
              <a:solidFill>
                <a:schemeClr val="tx1">
                  <a:lumMod val="65000"/>
                  <a:lumOff val="35000"/>
                </a:schemeClr>
              </a:solidFill>
              <a:latin typeface="Arial" panose="020B0604020202020204" pitchFamily="34" charset="0"/>
              <a:ea typeface="微软雅黑" panose="020B0503020204020204" pitchFamily="34" charset="-122"/>
              <a:cs typeface="+mn-ea"/>
              <a:sym typeface="+mn-lt"/>
            </a:endParaRPr>
          </a:p>
        </p:txBody>
      </p:sp>
      <p:sp>
        <p:nvSpPr>
          <p:cNvPr id="54" name="Text Placeholder 7"/>
          <p:cNvSpPr txBox="1">
            <a:spLocks/>
          </p:cNvSpPr>
          <p:nvPr/>
        </p:nvSpPr>
        <p:spPr>
          <a:xfrm>
            <a:off x="2171769" y="2485493"/>
            <a:ext cx="1630034" cy="253755"/>
          </a:xfrm>
          <a:prstGeom prst="rect">
            <a:avLst/>
          </a:prstGeom>
        </p:spPr>
        <p:txBody>
          <a:bodyPr vert="horz" lIns="0" tIns="73860" rIns="0" bIns="73860"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r>
              <a:rPr lang="zh-CN" altLang="en-US" sz="1138" b="0" dirty="0">
                <a:solidFill>
                  <a:schemeClr val="tx1">
                    <a:lumMod val="65000"/>
                    <a:lumOff val="35000"/>
                  </a:schemeClr>
                </a:solidFill>
                <a:ea typeface="微软雅黑" panose="020B0503020204020204" pitchFamily="34" charset="-122"/>
              </a:rPr>
              <a:t>优点二：</a:t>
            </a:r>
          </a:p>
        </p:txBody>
      </p:sp>
      <p:sp>
        <p:nvSpPr>
          <p:cNvPr id="55" name="Text Placeholder 2"/>
          <p:cNvSpPr txBox="1">
            <a:spLocks/>
          </p:cNvSpPr>
          <p:nvPr/>
        </p:nvSpPr>
        <p:spPr>
          <a:xfrm>
            <a:off x="2171769" y="2759161"/>
            <a:ext cx="1630034" cy="41132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2"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r>
              <a:rPr lang="zh-CN" altLang="en-US" sz="1140" dirty="0">
                <a:solidFill>
                  <a:schemeClr val="tx1">
                    <a:lumMod val="65000"/>
                    <a:lumOff val="35000"/>
                  </a:schemeClr>
                </a:solidFill>
                <a:latin typeface="Arial" panose="020B0604020202020204" pitchFamily="34" charset="0"/>
                <a:ea typeface="微软雅黑" panose="020B0503020204020204" pitchFamily="34" charset="-122"/>
                <a:cs typeface="+mn-ea"/>
                <a:sym typeface="+mn-lt"/>
              </a:rPr>
              <a:t>长期模型中按年龄段分组可以体现每年出生率与死亡率动态变化。。</a:t>
            </a:r>
            <a:endParaRPr lang="en-GB" altLang="zh-CN" sz="1140" dirty="0">
              <a:solidFill>
                <a:schemeClr val="tx1">
                  <a:lumMod val="65000"/>
                  <a:lumOff val="35000"/>
                </a:schemeClr>
              </a:solidFill>
              <a:latin typeface="Arial" panose="020B0604020202020204" pitchFamily="34" charset="0"/>
              <a:ea typeface="微软雅黑" panose="020B0503020204020204" pitchFamily="34" charset="-122"/>
              <a:cs typeface="+mn-ea"/>
              <a:sym typeface="+mn-lt"/>
            </a:endParaRPr>
          </a:p>
        </p:txBody>
      </p:sp>
      <p:sp>
        <p:nvSpPr>
          <p:cNvPr id="56" name="Text Placeholder 7"/>
          <p:cNvSpPr txBox="1">
            <a:spLocks/>
          </p:cNvSpPr>
          <p:nvPr/>
        </p:nvSpPr>
        <p:spPr>
          <a:xfrm>
            <a:off x="2171769" y="3542133"/>
            <a:ext cx="1630034" cy="253755"/>
          </a:xfrm>
          <a:prstGeom prst="rect">
            <a:avLst/>
          </a:prstGeom>
        </p:spPr>
        <p:txBody>
          <a:bodyPr vert="horz" lIns="0" tIns="73860" rIns="0" bIns="73860"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r>
              <a:rPr lang="zh-CN" altLang="en-US" sz="1138" b="0" dirty="0">
                <a:solidFill>
                  <a:schemeClr val="tx1">
                    <a:lumMod val="65000"/>
                    <a:lumOff val="35000"/>
                  </a:schemeClr>
                </a:solidFill>
                <a:ea typeface="微软雅黑" panose="020B0503020204020204" pitchFamily="34" charset="-122"/>
              </a:rPr>
              <a:t>优点三：</a:t>
            </a:r>
          </a:p>
        </p:txBody>
      </p:sp>
      <p:sp>
        <p:nvSpPr>
          <p:cNvPr id="57" name="Text Placeholder 2"/>
          <p:cNvSpPr txBox="1">
            <a:spLocks/>
          </p:cNvSpPr>
          <p:nvPr/>
        </p:nvSpPr>
        <p:spPr>
          <a:xfrm>
            <a:off x="2171769" y="3815801"/>
            <a:ext cx="1630034" cy="41132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2"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r>
              <a:rPr lang="zh-CN" altLang="en-US" sz="1140" dirty="0">
                <a:solidFill>
                  <a:schemeClr val="tx1">
                    <a:lumMod val="65000"/>
                    <a:lumOff val="35000"/>
                  </a:schemeClr>
                </a:solidFill>
                <a:latin typeface="Arial" panose="020B0604020202020204" pitchFamily="34" charset="0"/>
                <a:ea typeface="微软雅黑" panose="020B0503020204020204" pitchFamily="34" charset="-122"/>
                <a:cs typeface="+mn-ea"/>
                <a:sym typeface="+mn-lt"/>
              </a:rPr>
              <a:t>简化模型，突出生率与生育率对总人口影响。</a:t>
            </a:r>
            <a:endParaRPr lang="en-GB" altLang="zh-CN" sz="1140" dirty="0">
              <a:solidFill>
                <a:schemeClr val="tx1">
                  <a:lumMod val="65000"/>
                  <a:lumOff val="35000"/>
                </a:schemeClr>
              </a:solidFill>
              <a:latin typeface="Arial" panose="020B0604020202020204" pitchFamily="34" charset="0"/>
              <a:ea typeface="微软雅黑" panose="020B0503020204020204" pitchFamily="34" charset="-122"/>
              <a:cs typeface="+mn-ea"/>
              <a:sym typeface="+mn-lt"/>
            </a:endParaRPr>
          </a:p>
        </p:txBody>
      </p:sp>
      <p:sp>
        <p:nvSpPr>
          <p:cNvPr id="58" name="Text Placeholder 7"/>
          <p:cNvSpPr txBox="1">
            <a:spLocks/>
          </p:cNvSpPr>
          <p:nvPr/>
        </p:nvSpPr>
        <p:spPr>
          <a:xfrm>
            <a:off x="6021486" y="1406687"/>
            <a:ext cx="1630034" cy="253755"/>
          </a:xfrm>
          <a:prstGeom prst="rect">
            <a:avLst/>
          </a:prstGeom>
        </p:spPr>
        <p:txBody>
          <a:bodyPr vert="horz" lIns="0" tIns="73860" rIns="0" bIns="73860"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r>
              <a:rPr lang="zh-CN" altLang="en-US" sz="1138" b="0" dirty="0">
                <a:solidFill>
                  <a:schemeClr val="tx1">
                    <a:lumMod val="65000"/>
                    <a:lumOff val="35000"/>
                  </a:schemeClr>
                </a:solidFill>
                <a:ea typeface="微软雅黑" panose="020B0503020204020204" pitchFamily="34" charset="-122"/>
              </a:rPr>
              <a:t>缺点一：</a:t>
            </a:r>
          </a:p>
        </p:txBody>
      </p:sp>
      <p:sp>
        <p:nvSpPr>
          <p:cNvPr id="59" name="Text Placeholder 2"/>
          <p:cNvSpPr txBox="1">
            <a:spLocks/>
          </p:cNvSpPr>
          <p:nvPr/>
        </p:nvSpPr>
        <p:spPr>
          <a:xfrm>
            <a:off x="6021486" y="1680354"/>
            <a:ext cx="1630034" cy="41132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2"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r>
              <a:rPr lang="zh-CN" altLang="en-US" sz="1140" dirty="0">
                <a:solidFill>
                  <a:schemeClr val="tx1">
                    <a:lumMod val="65000"/>
                    <a:lumOff val="35000"/>
                  </a:schemeClr>
                </a:solidFill>
                <a:latin typeface="Arial" panose="020B0604020202020204" pitchFamily="34" charset="0"/>
                <a:ea typeface="微软雅黑" panose="020B0503020204020204" pitchFamily="34" charset="-122"/>
                <a:cs typeface="+mn-ea"/>
                <a:sym typeface="+mn-lt"/>
              </a:rPr>
              <a:t>未考虑性别比，生存环境，经济危机等其他影响人口的重要因素。</a:t>
            </a:r>
            <a:endParaRPr lang="en-GB" altLang="zh-CN" sz="1140" dirty="0">
              <a:solidFill>
                <a:schemeClr val="tx1">
                  <a:lumMod val="65000"/>
                  <a:lumOff val="35000"/>
                </a:schemeClr>
              </a:solidFill>
              <a:latin typeface="Arial" panose="020B0604020202020204" pitchFamily="34" charset="0"/>
              <a:ea typeface="微软雅黑" panose="020B0503020204020204" pitchFamily="34" charset="-122"/>
              <a:cs typeface="+mn-ea"/>
              <a:sym typeface="+mn-lt"/>
            </a:endParaRPr>
          </a:p>
        </p:txBody>
      </p:sp>
      <p:sp>
        <p:nvSpPr>
          <p:cNvPr id="60" name="Text Placeholder 7"/>
          <p:cNvSpPr txBox="1">
            <a:spLocks/>
          </p:cNvSpPr>
          <p:nvPr/>
        </p:nvSpPr>
        <p:spPr>
          <a:xfrm>
            <a:off x="6021486" y="2485493"/>
            <a:ext cx="1630034" cy="253755"/>
          </a:xfrm>
          <a:prstGeom prst="rect">
            <a:avLst/>
          </a:prstGeom>
        </p:spPr>
        <p:txBody>
          <a:bodyPr vert="horz" lIns="0" tIns="73860" rIns="0" bIns="73860"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r>
              <a:rPr lang="zh-CN" altLang="en-US" sz="1138" b="0" dirty="0">
                <a:solidFill>
                  <a:schemeClr val="tx1">
                    <a:lumMod val="65000"/>
                    <a:lumOff val="35000"/>
                  </a:schemeClr>
                </a:solidFill>
                <a:ea typeface="微软雅黑" panose="020B0503020204020204" pitchFamily="34" charset="-122"/>
              </a:rPr>
              <a:t>缺点二：</a:t>
            </a:r>
          </a:p>
        </p:txBody>
      </p:sp>
      <p:sp>
        <p:nvSpPr>
          <p:cNvPr id="61" name="Text Placeholder 2"/>
          <p:cNvSpPr txBox="1">
            <a:spLocks/>
          </p:cNvSpPr>
          <p:nvPr/>
        </p:nvSpPr>
        <p:spPr>
          <a:xfrm>
            <a:off x="6021486" y="2759161"/>
            <a:ext cx="1630034" cy="41132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2"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r>
              <a:rPr lang="zh-CN" altLang="en-US" sz="1140" dirty="0">
                <a:solidFill>
                  <a:schemeClr val="tx1">
                    <a:lumMod val="65000"/>
                    <a:lumOff val="35000"/>
                  </a:schemeClr>
                </a:solidFill>
                <a:latin typeface="Arial" panose="020B0604020202020204" pitchFamily="34" charset="0"/>
                <a:ea typeface="微软雅黑" panose="020B0503020204020204" pitchFamily="34" charset="-122"/>
                <a:cs typeface="+mn-ea"/>
                <a:sym typeface="+mn-lt"/>
              </a:rPr>
              <a:t>模型灵活性较低，内在联系程度较差，合理外推存在困难。</a:t>
            </a:r>
            <a:endParaRPr lang="en-GB" altLang="zh-CN" sz="1140" dirty="0">
              <a:solidFill>
                <a:schemeClr val="tx1">
                  <a:lumMod val="65000"/>
                  <a:lumOff val="35000"/>
                </a:schemeClr>
              </a:solidFill>
              <a:latin typeface="Arial" panose="020B0604020202020204" pitchFamily="34" charset="0"/>
              <a:ea typeface="微软雅黑" panose="020B0503020204020204" pitchFamily="34" charset="-122"/>
              <a:cs typeface="+mn-ea"/>
              <a:sym typeface="+mn-lt"/>
            </a:endParaRPr>
          </a:p>
        </p:txBody>
      </p:sp>
      <p:sp>
        <p:nvSpPr>
          <p:cNvPr id="62" name="Text Placeholder 7"/>
          <p:cNvSpPr txBox="1">
            <a:spLocks/>
          </p:cNvSpPr>
          <p:nvPr/>
        </p:nvSpPr>
        <p:spPr>
          <a:xfrm>
            <a:off x="6021486" y="3542133"/>
            <a:ext cx="1630034" cy="253755"/>
          </a:xfrm>
          <a:prstGeom prst="rect">
            <a:avLst/>
          </a:prstGeom>
        </p:spPr>
        <p:txBody>
          <a:bodyPr vert="horz" lIns="0" tIns="73860" rIns="0" bIns="73860"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r>
              <a:rPr lang="zh-CN" altLang="en-US" sz="1138" b="0" dirty="0">
                <a:solidFill>
                  <a:schemeClr val="tx1">
                    <a:lumMod val="65000"/>
                    <a:lumOff val="35000"/>
                  </a:schemeClr>
                </a:solidFill>
                <a:ea typeface="微软雅黑" panose="020B0503020204020204" pitchFamily="34" charset="-122"/>
              </a:rPr>
              <a:t>缺点三：</a:t>
            </a:r>
          </a:p>
        </p:txBody>
      </p:sp>
      <p:sp>
        <p:nvSpPr>
          <p:cNvPr id="63" name="Text Placeholder 2"/>
          <p:cNvSpPr txBox="1">
            <a:spLocks/>
          </p:cNvSpPr>
          <p:nvPr/>
        </p:nvSpPr>
        <p:spPr>
          <a:xfrm>
            <a:off x="6021486" y="3815801"/>
            <a:ext cx="1630034" cy="41132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2"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r>
              <a:rPr lang="zh-CN" altLang="en-US" sz="1140" dirty="0">
                <a:solidFill>
                  <a:schemeClr val="tx1">
                    <a:lumMod val="65000"/>
                    <a:lumOff val="35000"/>
                  </a:schemeClr>
                </a:solidFill>
                <a:latin typeface="Arial" panose="020B0604020202020204" pitchFamily="34" charset="0"/>
                <a:ea typeface="微软雅黑" panose="020B0503020204020204" pitchFamily="34" charset="-122"/>
                <a:cs typeface="+mn-ea"/>
                <a:sym typeface="+mn-lt"/>
              </a:rPr>
              <a:t>求解过程中用到的多种指标衡量较为复杂，指标数据可靠性需提高。</a:t>
            </a:r>
            <a:endParaRPr lang="en-GB" altLang="zh-CN" sz="1140" dirty="0">
              <a:solidFill>
                <a:schemeClr val="tx1">
                  <a:lumMod val="65000"/>
                  <a:lumOff val="35000"/>
                </a:schemeClr>
              </a:solidFill>
              <a:latin typeface="Arial" panose="020B0604020202020204" pitchFamily="34" charset="0"/>
              <a:ea typeface="微软雅黑" panose="020B0503020204020204" pitchFamily="34" charset="-122"/>
              <a:cs typeface="+mn-ea"/>
              <a:sym typeface="+mn-lt"/>
            </a:endParaRPr>
          </a:p>
        </p:txBody>
      </p:sp>
    </p:spTree>
    <p:extLst>
      <p:ext uri="{BB962C8B-B14F-4D97-AF65-F5344CB8AC3E}">
        <p14:creationId xmlns:p14="http://schemas.microsoft.com/office/powerpoint/2010/main" val="33306685"/>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64" presetClass="path" presetSubtype="0" fill="hold" nodeType="withEffect">
                                  <p:stCondLst>
                                    <p:cond delay="0"/>
                                  </p:stCondLst>
                                  <p:childTnLst>
                                    <p:animMotion origin="layout" path="M -0.10139 0.21419 L 4.72222E-6 3.33333E-6 " pathEditMode="relative" rAng="0" ptsTypes="AA">
                                      <p:cBhvr>
                                        <p:cTn id="13" dur="750" fill="hold"/>
                                        <p:tgtEl>
                                          <p:spTgt spid="36"/>
                                        </p:tgtEl>
                                        <p:attrNameLst>
                                          <p:attrName>ppt_x</p:attrName>
                                          <p:attrName>ppt_y</p:attrName>
                                        </p:attrNameLst>
                                      </p:cBhvr>
                                      <p:rCtr x="5069" y="-10710"/>
                                    </p:animMotion>
                                  </p:childTnLst>
                                </p:cTn>
                              </p:par>
                              <p:par>
                                <p:cTn id="14" presetID="10" presetClass="entr" presetSubtype="0" fill="hold" nodeType="withEffect">
                                  <p:stCondLst>
                                    <p:cond delay="25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64" presetClass="path" presetSubtype="0" fill="hold" nodeType="withEffect">
                                  <p:stCondLst>
                                    <p:cond delay="250"/>
                                  </p:stCondLst>
                                  <p:childTnLst>
                                    <p:animMotion origin="layout" path="M -0.10139 0.21419 L 4.72222E-6 3.33333E-6 " pathEditMode="relative" rAng="0" ptsTypes="AA">
                                      <p:cBhvr>
                                        <p:cTn id="18" dur="750" fill="hold"/>
                                        <p:tgtEl>
                                          <p:spTgt spid="9"/>
                                        </p:tgtEl>
                                        <p:attrNameLst>
                                          <p:attrName>ppt_x</p:attrName>
                                          <p:attrName>ppt_y</p:attrName>
                                        </p:attrNameLst>
                                      </p:cBhvr>
                                      <p:rCtr x="5069" y="-10710"/>
                                    </p:animMotion>
                                  </p:childTnLst>
                                </p:cTn>
                              </p:par>
                              <p:par>
                                <p:cTn id="19" presetID="10" presetClass="entr" presetSubtype="0" fill="hold" nodeType="withEffect">
                                  <p:stCondLst>
                                    <p:cond delay="50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par>
                                <p:cTn id="22" presetID="64" presetClass="path" presetSubtype="0" fill="hold" nodeType="withEffect">
                                  <p:stCondLst>
                                    <p:cond delay="500"/>
                                  </p:stCondLst>
                                  <p:childTnLst>
                                    <p:animMotion origin="layout" path="M -0.10139 0.21419 L 4.72222E-6 3.33333E-6 " pathEditMode="relative" rAng="0" ptsTypes="AA">
                                      <p:cBhvr>
                                        <p:cTn id="23" dur="750" fill="hold"/>
                                        <p:tgtEl>
                                          <p:spTgt spid="46"/>
                                        </p:tgtEl>
                                        <p:attrNameLst>
                                          <p:attrName>ppt_x</p:attrName>
                                          <p:attrName>ppt_y</p:attrName>
                                        </p:attrNameLst>
                                      </p:cBhvr>
                                      <p:rCtr x="5069" y="-10710"/>
                                    </p:animMotion>
                                  </p:childTnLst>
                                </p:cTn>
                              </p:par>
                            </p:childTnLst>
                          </p:cTn>
                        </p:par>
                        <p:par>
                          <p:cTn id="24" fill="hold">
                            <p:stCondLst>
                              <p:cond delay="1750"/>
                            </p:stCondLst>
                            <p:childTnLst>
                              <p:par>
                                <p:cTn id="25" presetID="22" presetClass="entr" presetSubtype="8" fill="hold" grpId="0"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left)">
                                      <p:cBhvr>
                                        <p:cTn id="27" dur="500"/>
                                        <p:tgtEl>
                                          <p:spTgt spid="5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wipe(left)">
                                      <p:cBhvr>
                                        <p:cTn id="30" dur="500"/>
                                        <p:tgtEl>
                                          <p:spTgt spid="53"/>
                                        </p:tgtEl>
                                      </p:cBhvr>
                                    </p:animEffect>
                                  </p:childTnLst>
                                </p:cTn>
                              </p:par>
                            </p:childTnLst>
                          </p:cTn>
                        </p:par>
                        <p:par>
                          <p:cTn id="31" fill="hold">
                            <p:stCondLst>
                              <p:cond delay="2250"/>
                            </p:stCondLst>
                            <p:childTnLst>
                              <p:par>
                                <p:cTn id="32" presetID="22" presetClass="entr" presetSubtype="8" fill="hold" grpId="0" nodeType="after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wipe(left)">
                                      <p:cBhvr>
                                        <p:cTn id="34" dur="500"/>
                                        <p:tgtEl>
                                          <p:spTgt spid="54"/>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left)">
                                      <p:cBhvr>
                                        <p:cTn id="37" dur="500"/>
                                        <p:tgtEl>
                                          <p:spTgt spid="55"/>
                                        </p:tgtEl>
                                      </p:cBhvr>
                                    </p:animEffect>
                                  </p:childTnLst>
                                </p:cTn>
                              </p:par>
                            </p:childTnLst>
                          </p:cTn>
                        </p:par>
                        <p:par>
                          <p:cTn id="38" fill="hold">
                            <p:stCondLst>
                              <p:cond delay="2750"/>
                            </p:stCondLst>
                            <p:childTnLst>
                              <p:par>
                                <p:cTn id="39" presetID="22" presetClass="entr" presetSubtype="8" fill="hold" grpId="0" nodeType="after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wipe(left)">
                                      <p:cBhvr>
                                        <p:cTn id="41" dur="500"/>
                                        <p:tgtEl>
                                          <p:spTgt spid="5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wipe(left)">
                                      <p:cBhvr>
                                        <p:cTn id="44" dur="500"/>
                                        <p:tgtEl>
                                          <p:spTgt spid="57"/>
                                        </p:tgtEl>
                                      </p:cBhvr>
                                    </p:animEffect>
                                  </p:childTnLst>
                                </p:cTn>
                              </p:par>
                            </p:childTnLst>
                          </p:cTn>
                        </p:par>
                        <p:par>
                          <p:cTn id="45" fill="hold">
                            <p:stCondLst>
                              <p:cond delay="3250"/>
                            </p:stCondLst>
                            <p:childTnLst>
                              <p:par>
                                <p:cTn id="46" presetID="10" presetClass="entr" presetSubtype="0" fill="hold"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par>
                                <p:cTn id="49" presetID="64" presetClass="path" presetSubtype="0" fill="hold" nodeType="withEffect">
                                  <p:stCondLst>
                                    <p:cond delay="0"/>
                                  </p:stCondLst>
                                  <p:childTnLst>
                                    <p:animMotion origin="layout" path="M -0.10139 0.21419 L 4.72222E-6 3.33333E-6 " pathEditMode="relative" rAng="0" ptsTypes="AA">
                                      <p:cBhvr>
                                        <p:cTn id="50" dur="750" fill="hold"/>
                                        <p:tgtEl>
                                          <p:spTgt spid="41"/>
                                        </p:tgtEl>
                                        <p:attrNameLst>
                                          <p:attrName>ppt_x</p:attrName>
                                          <p:attrName>ppt_y</p:attrName>
                                        </p:attrNameLst>
                                      </p:cBhvr>
                                      <p:rCtr x="5069" y="-10710"/>
                                    </p:animMotion>
                                  </p:childTnLst>
                                </p:cTn>
                              </p:par>
                              <p:par>
                                <p:cTn id="51" presetID="10" presetClass="entr" presetSubtype="0" fill="hold" nodeType="withEffect">
                                  <p:stCondLst>
                                    <p:cond delay="25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64" presetClass="path" presetSubtype="0" fill="hold" nodeType="withEffect">
                                  <p:stCondLst>
                                    <p:cond delay="250"/>
                                  </p:stCondLst>
                                  <p:childTnLst>
                                    <p:animMotion origin="layout" path="M -0.10139 0.21419 L 4.72222E-6 3.33333E-6 " pathEditMode="relative" rAng="0" ptsTypes="AA">
                                      <p:cBhvr>
                                        <p:cTn id="55" dur="750" fill="hold"/>
                                        <p:tgtEl>
                                          <p:spTgt spid="21"/>
                                        </p:tgtEl>
                                        <p:attrNameLst>
                                          <p:attrName>ppt_x</p:attrName>
                                          <p:attrName>ppt_y</p:attrName>
                                        </p:attrNameLst>
                                      </p:cBhvr>
                                      <p:rCtr x="5069" y="-10710"/>
                                    </p:animMotion>
                                  </p:childTnLst>
                                </p:cTn>
                              </p:par>
                              <p:par>
                                <p:cTn id="56" presetID="10" presetClass="entr" presetSubtype="0" fill="hold" nodeType="withEffect">
                                  <p:stCondLst>
                                    <p:cond delay="50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64" presetClass="path" presetSubtype="0" fill="hold" nodeType="withEffect">
                                  <p:stCondLst>
                                    <p:cond delay="500"/>
                                  </p:stCondLst>
                                  <p:childTnLst>
                                    <p:animMotion origin="layout" path="M -0.10139 0.21419 L 4.72222E-6 3.33333E-6 " pathEditMode="relative" rAng="0" ptsTypes="AA">
                                      <p:cBhvr>
                                        <p:cTn id="60" dur="750" fill="hold"/>
                                        <p:tgtEl>
                                          <p:spTgt spid="30"/>
                                        </p:tgtEl>
                                        <p:attrNameLst>
                                          <p:attrName>ppt_x</p:attrName>
                                          <p:attrName>ppt_y</p:attrName>
                                        </p:attrNameLst>
                                      </p:cBhvr>
                                      <p:rCtr x="5069" y="-10710"/>
                                    </p:animMotion>
                                  </p:childTnLst>
                                </p:cTn>
                              </p:par>
                            </p:childTnLst>
                          </p:cTn>
                        </p:par>
                        <p:par>
                          <p:cTn id="61" fill="hold">
                            <p:stCondLst>
                              <p:cond delay="4500"/>
                            </p:stCondLst>
                            <p:childTnLst>
                              <p:par>
                                <p:cTn id="62" presetID="22" presetClass="entr" presetSubtype="8" fill="hold" grpId="0" nodeType="after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left)">
                                      <p:cBhvr>
                                        <p:cTn id="64" dur="500"/>
                                        <p:tgtEl>
                                          <p:spTgt spid="58"/>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wipe(left)">
                                      <p:cBhvr>
                                        <p:cTn id="67" dur="500"/>
                                        <p:tgtEl>
                                          <p:spTgt spid="59"/>
                                        </p:tgtEl>
                                      </p:cBhvr>
                                    </p:animEffect>
                                  </p:childTnLst>
                                </p:cTn>
                              </p:par>
                            </p:childTnLst>
                          </p:cTn>
                        </p:par>
                        <p:par>
                          <p:cTn id="68" fill="hold">
                            <p:stCondLst>
                              <p:cond delay="5000"/>
                            </p:stCondLst>
                            <p:childTnLst>
                              <p:par>
                                <p:cTn id="69" presetID="22" presetClass="entr" presetSubtype="8" fill="hold" grpId="0" nodeType="after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wipe(left)">
                                      <p:cBhvr>
                                        <p:cTn id="71" dur="500"/>
                                        <p:tgtEl>
                                          <p:spTgt spid="60"/>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61"/>
                                        </p:tgtEl>
                                        <p:attrNameLst>
                                          <p:attrName>style.visibility</p:attrName>
                                        </p:attrNameLst>
                                      </p:cBhvr>
                                      <p:to>
                                        <p:strVal val="visible"/>
                                      </p:to>
                                    </p:set>
                                    <p:animEffect transition="in" filter="wipe(left)">
                                      <p:cBhvr>
                                        <p:cTn id="74" dur="500"/>
                                        <p:tgtEl>
                                          <p:spTgt spid="61"/>
                                        </p:tgtEl>
                                      </p:cBhvr>
                                    </p:animEffect>
                                  </p:childTnLst>
                                </p:cTn>
                              </p:par>
                            </p:childTnLst>
                          </p:cTn>
                        </p:par>
                        <p:par>
                          <p:cTn id="75" fill="hold">
                            <p:stCondLst>
                              <p:cond delay="5500"/>
                            </p:stCondLst>
                            <p:childTnLst>
                              <p:par>
                                <p:cTn id="76" presetID="22" presetClass="entr" presetSubtype="8" fill="hold" grpId="0" nodeType="after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wipe(left)">
                                      <p:cBhvr>
                                        <p:cTn id="78" dur="500"/>
                                        <p:tgtEl>
                                          <p:spTgt spid="62"/>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63"/>
                                        </p:tgtEl>
                                        <p:attrNameLst>
                                          <p:attrName>style.visibility</p:attrName>
                                        </p:attrNameLst>
                                      </p:cBhvr>
                                      <p:to>
                                        <p:strVal val="visible"/>
                                      </p:to>
                                    </p:set>
                                    <p:animEffect transition="in" filter="wipe(left)">
                                      <p:cBhvr>
                                        <p:cTn id="8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P spid="58" grpId="0"/>
      <p:bldP spid="59" grpId="0"/>
      <p:bldP spid="60" grpId="0"/>
      <p:bldP spid="61" grpId="0"/>
      <p:bldP spid="62" grpId="0"/>
      <p:bldP spid="6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3263603" y="3757612"/>
            <a:ext cx="1987302" cy="1385888"/>
            <a:chOff x="6218370" y="4838701"/>
            <a:chExt cx="2895588" cy="2019300"/>
          </a:xfrm>
        </p:grpSpPr>
        <p:sp>
          <p:nvSpPr>
            <p:cNvPr id="5" name="等腰三角形 4"/>
            <p:cNvSpPr/>
            <p:nvPr/>
          </p:nvSpPr>
          <p:spPr>
            <a:xfrm>
              <a:off x="6793667" y="4838701"/>
              <a:ext cx="2320291" cy="2000252"/>
            </a:xfrm>
            <a:prstGeom prst="triangle">
              <a:avLst/>
            </a:prstGeom>
            <a:solidFill>
              <a:srgbClr val="F0CDE4"/>
            </a:solidFill>
            <a:ln w="3810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 name="等腰三角形 5"/>
            <p:cNvSpPr/>
            <p:nvPr/>
          </p:nvSpPr>
          <p:spPr>
            <a:xfrm>
              <a:off x="6218370" y="5067301"/>
              <a:ext cx="2077208" cy="1790700"/>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
        <p:nvSpPr>
          <p:cNvPr id="7" name="等腰三角形 6"/>
          <p:cNvSpPr/>
          <p:nvPr/>
        </p:nvSpPr>
        <p:spPr>
          <a:xfrm>
            <a:off x="7326421" y="4084529"/>
            <a:ext cx="1210426" cy="1043473"/>
          </a:xfrm>
          <a:prstGeom prst="triangle">
            <a:avLst/>
          </a:prstGeom>
          <a:noFill/>
          <a:ln w="1905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8" name="文本框 7"/>
          <p:cNvSpPr txBox="1"/>
          <p:nvPr/>
        </p:nvSpPr>
        <p:spPr>
          <a:xfrm>
            <a:off x="3612227" y="1890553"/>
            <a:ext cx="3842782" cy="761747"/>
          </a:xfrm>
          <a:prstGeom prst="rect">
            <a:avLst/>
          </a:prstGeom>
          <a:noFill/>
        </p:spPr>
        <p:txBody>
          <a:bodyPr wrap="square" rtlCol="0">
            <a:spAutoFit/>
          </a:bodyPr>
          <a:lstStyle/>
          <a:p>
            <a:pPr lvl="0" algn="dist"/>
            <a:r>
              <a:rPr lang="zh-CN" altLang="en-US" sz="4350" dirty="0">
                <a:solidFill>
                  <a:srgbClr val="404585"/>
                </a:solidFill>
                <a:latin typeface="方正兰亭粗黑简体" panose="02000000000000000000" pitchFamily="2" charset="-122"/>
                <a:ea typeface="方正兰亭粗黑简体" panose="02000000000000000000" pitchFamily="2" charset="-122"/>
              </a:rPr>
              <a:t>竞赛感想</a:t>
            </a: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rcRect l="35787" b="71068"/>
          <a:stretch>
            <a:fillRect/>
          </a:stretch>
        </p:blipFill>
        <p:spPr>
          <a:xfrm>
            <a:off x="1" y="1785937"/>
            <a:ext cx="5071304" cy="3357563"/>
          </a:xfrm>
          <a:custGeom>
            <a:avLst/>
            <a:gdLst>
              <a:gd name="connsiteX0" fmla="*/ 0 w 7365980"/>
              <a:gd name="connsiteY0" fmla="*/ 0 h 4876800"/>
              <a:gd name="connsiteX1" fmla="*/ 7365980 w 7365980"/>
              <a:gd name="connsiteY1" fmla="*/ 0 h 4876800"/>
              <a:gd name="connsiteX2" fmla="*/ 7365980 w 7365980"/>
              <a:gd name="connsiteY2" fmla="*/ 4876800 h 4876800"/>
              <a:gd name="connsiteX3" fmla="*/ 0 w 7365980"/>
              <a:gd name="connsiteY3" fmla="*/ 4876800 h 4876800"/>
              <a:gd name="connsiteX4" fmla="*/ 0 w 736598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5980" h="4876800">
                <a:moveTo>
                  <a:pt x="0" y="0"/>
                </a:moveTo>
                <a:lnTo>
                  <a:pt x="7365980" y="0"/>
                </a:lnTo>
                <a:lnTo>
                  <a:pt x="7365980" y="4876800"/>
                </a:lnTo>
                <a:lnTo>
                  <a:pt x="0" y="4876800"/>
                </a:lnTo>
                <a:lnTo>
                  <a:pt x="0" y="0"/>
                </a:lnTo>
                <a:close/>
              </a:path>
            </a:pathLst>
          </a:custGeom>
        </p:spPr>
      </p:pic>
      <p:sp>
        <p:nvSpPr>
          <p:cNvPr id="10" name="任意多边形 9"/>
          <p:cNvSpPr/>
          <p:nvPr/>
        </p:nvSpPr>
        <p:spPr>
          <a:xfrm>
            <a:off x="1843087" y="1357312"/>
            <a:ext cx="1678388" cy="1900238"/>
          </a:xfrm>
          <a:custGeom>
            <a:avLst/>
            <a:gdLst>
              <a:gd name="connsiteX0" fmla="*/ 0 w 2237850"/>
              <a:gd name="connsiteY0" fmla="*/ 0 h 2533650"/>
              <a:gd name="connsiteX1" fmla="*/ 2237850 w 2237850"/>
              <a:gd name="connsiteY1" fmla="*/ 0 h 2533650"/>
              <a:gd name="connsiteX2" fmla="*/ 2237850 w 2237850"/>
              <a:gd name="connsiteY2" fmla="*/ 666749 h 2533650"/>
              <a:gd name="connsiteX3" fmla="*/ 2148627 w 2237850"/>
              <a:gd name="connsiteY3" fmla="*/ 666749 h 2533650"/>
              <a:gd name="connsiteX4" fmla="*/ 2148627 w 2237850"/>
              <a:gd name="connsiteY4" fmla="*/ 89223 h 2533650"/>
              <a:gd name="connsiteX5" fmla="*/ 89223 w 2237850"/>
              <a:gd name="connsiteY5" fmla="*/ 89223 h 2533650"/>
              <a:gd name="connsiteX6" fmla="*/ 89223 w 2237850"/>
              <a:gd name="connsiteY6" fmla="*/ 2444427 h 2533650"/>
              <a:gd name="connsiteX7" fmla="*/ 2148627 w 2237850"/>
              <a:gd name="connsiteY7" fmla="*/ 2444427 h 2533650"/>
              <a:gd name="connsiteX8" fmla="*/ 2148627 w 2237850"/>
              <a:gd name="connsiteY8" fmla="*/ 1981136 h 2533650"/>
              <a:gd name="connsiteX9" fmla="*/ 2237850 w 2237850"/>
              <a:gd name="connsiteY9" fmla="*/ 1981136 h 2533650"/>
              <a:gd name="connsiteX10" fmla="*/ 2237850 w 2237850"/>
              <a:gd name="connsiteY10" fmla="*/ 2533650 h 2533650"/>
              <a:gd name="connsiteX11" fmla="*/ 0 w 2237850"/>
              <a:gd name="connsiteY11" fmla="*/ 2533650 h 2533650"/>
              <a:gd name="connsiteX12" fmla="*/ 0 w 2237850"/>
              <a:gd name="connsiteY12" fmla="*/ 0 h 25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850" h="2533650">
                <a:moveTo>
                  <a:pt x="0" y="0"/>
                </a:moveTo>
                <a:lnTo>
                  <a:pt x="2237850" y="0"/>
                </a:lnTo>
                <a:lnTo>
                  <a:pt x="2237850" y="666749"/>
                </a:lnTo>
                <a:lnTo>
                  <a:pt x="2148627" y="666749"/>
                </a:lnTo>
                <a:lnTo>
                  <a:pt x="2148627" y="89223"/>
                </a:lnTo>
                <a:lnTo>
                  <a:pt x="89223" y="89223"/>
                </a:lnTo>
                <a:lnTo>
                  <a:pt x="89223" y="2444427"/>
                </a:lnTo>
                <a:lnTo>
                  <a:pt x="2148627" y="2444427"/>
                </a:lnTo>
                <a:lnTo>
                  <a:pt x="2148627" y="1981136"/>
                </a:lnTo>
                <a:lnTo>
                  <a:pt x="2237850" y="1981136"/>
                </a:lnTo>
                <a:lnTo>
                  <a:pt x="2237850" y="2533650"/>
                </a:lnTo>
                <a:lnTo>
                  <a:pt x="0" y="253365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11" name="文本框 10"/>
          <p:cNvSpPr txBox="1"/>
          <p:nvPr/>
        </p:nvSpPr>
        <p:spPr>
          <a:xfrm>
            <a:off x="3621488" y="2571658"/>
            <a:ext cx="3762083" cy="323165"/>
          </a:xfrm>
          <a:prstGeom prst="rect">
            <a:avLst/>
          </a:prstGeom>
          <a:noFill/>
        </p:spPr>
        <p:txBody>
          <a:bodyPr wrap="square" rtlCol="0">
            <a:spAutoFit/>
          </a:bodyPr>
          <a:lstStyle/>
          <a:p>
            <a:pPr algn="dist"/>
            <a:r>
              <a:rPr lang="en-US" altLang="zh-CN" sz="1500" dirty="0">
                <a:solidFill>
                  <a:srgbClr val="404585"/>
                </a:solidFill>
                <a:latin typeface="造字工房悦黑演示版常规体" pitchFamily="50" charset="-122"/>
                <a:ea typeface="造字工房悦黑演示版常规体" pitchFamily="50" charset="-122"/>
              </a:rPr>
              <a:t>CLICK TO ADD UP YOUR TITLE HERE</a:t>
            </a:r>
            <a:endParaRPr lang="zh-CN" altLang="en-US" sz="1500" dirty="0">
              <a:solidFill>
                <a:srgbClr val="404585"/>
              </a:solidFill>
              <a:latin typeface="造字工房悦黑演示版常规体" pitchFamily="50" charset="-122"/>
              <a:ea typeface="造字工房悦黑演示版常规体" pitchFamily="50" charset="-122"/>
            </a:endParaRPr>
          </a:p>
        </p:txBody>
      </p:sp>
      <p:sp>
        <p:nvSpPr>
          <p:cNvPr id="12" name="文本框 11"/>
          <p:cNvSpPr txBox="1"/>
          <p:nvPr/>
        </p:nvSpPr>
        <p:spPr>
          <a:xfrm>
            <a:off x="2271712" y="1329541"/>
            <a:ext cx="935438" cy="2008242"/>
          </a:xfrm>
          <a:prstGeom prst="rect">
            <a:avLst/>
          </a:prstGeom>
          <a:noFill/>
        </p:spPr>
        <p:txBody>
          <a:bodyPr wrap="square" rtlCol="0">
            <a:spAutoFit/>
          </a:bodyPr>
          <a:lstStyle/>
          <a:p>
            <a:r>
              <a:rPr lang="en-US" altLang="zh-CN" sz="12450" dirty="0">
                <a:solidFill>
                  <a:srgbClr val="404585"/>
                </a:solidFill>
                <a:latin typeface="Impact" panose="020B0806030902050204" pitchFamily="34" charset="0"/>
              </a:rPr>
              <a:t>8</a:t>
            </a:r>
            <a:endParaRPr lang="zh-CN" altLang="en-US" sz="12450" dirty="0">
              <a:solidFill>
                <a:srgbClr val="404585"/>
              </a:solidFill>
              <a:latin typeface="Impact" panose="020B0806030902050204" pitchFamily="34" charset="0"/>
            </a:endParaRPr>
          </a:p>
        </p:txBody>
      </p:sp>
    </p:spTree>
    <p:extLst>
      <p:ext uri="{BB962C8B-B14F-4D97-AF65-F5344CB8AC3E}">
        <p14:creationId xmlns:p14="http://schemas.microsoft.com/office/powerpoint/2010/main" val="2900613868"/>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52" presetClass="entr" presetSubtype="0" fill="hold" grpId="0" nodeType="clickEffect">
                                  <p:stCondLst>
                                    <p:cond delay="0"/>
                                  </p:stCondLst>
                                  <p:iterate type="lt">
                                    <p:tmPct val="26000"/>
                                  </p:iterate>
                                  <p:childTnLst>
                                    <p:set>
                                      <p:cBhvr>
                                        <p:cTn id="33" dur="1" fill="hold">
                                          <p:stCondLst>
                                            <p:cond delay="0"/>
                                          </p:stCondLst>
                                        </p:cTn>
                                        <p:tgtEl>
                                          <p:spTgt spid="8"/>
                                        </p:tgtEl>
                                        <p:attrNameLst>
                                          <p:attrName>style.visibility</p:attrName>
                                        </p:attrNameLst>
                                      </p:cBhvr>
                                      <p:to>
                                        <p:strVal val="visible"/>
                                      </p:to>
                                    </p:set>
                                    <p:animScale>
                                      <p:cBhvr>
                                        <p:cTn id="34"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8"/>
                                        </p:tgtEl>
                                        <p:attrNameLst>
                                          <p:attrName>ppt_x</p:attrName>
                                          <p:attrName>ppt_y</p:attrName>
                                        </p:attrNameLst>
                                      </p:cBhvr>
                                    </p:animMotion>
                                    <p:animEffect transition="in" filter="fade">
                                      <p:cBhvr>
                                        <p:cTn id="36" dur="1000"/>
                                        <p:tgtEl>
                                          <p:spTgt spid="8"/>
                                        </p:tgtEl>
                                      </p:cBhvr>
                                    </p:animEffect>
                                  </p:childTnLst>
                                </p:cTn>
                              </p:par>
                              <p:par>
                                <p:cTn id="37" presetID="52" presetClass="entr" presetSubtype="0" fill="hold" grpId="0" nodeType="withEffect">
                                  <p:stCondLst>
                                    <p:cond delay="0"/>
                                  </p:stCondLst>
                                  <p:iterate type="lt">
                                    <p:tmPct val="5417"/>
                                  </p:iterate>
                                  <p:childTnLst>
                                    <p:set>
                                      <p:cBhvr>
                                        <p:cTn id="38" dur="1" fill="hold">
                                          <p:stCondLst>
                                            <p:cond delay="0"/>
                                          </p:stCondLst>
                                        </p:cTn>
                                        <p:tgtEl>
                                          <p:spTgt spid="11"/>
                                        </p:tgtEl>
                                        <p:attrNameLst>
                                          <p:attrName>style.visibility</p:attrName>
                                        </p:attrNameLst>
                                      </p:cBhvr>
                                      <p:to>
                                        <p:strVal val="visible"/>
                                      </p:to>
                                    </p:set>
                                    <p:animScale>
                                      <p:cBhvr>
                                        <p:cTn id="39"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11"/>
                                        </p:tgtEl>
                                        <p:attrNameLst>
                                          <p:attrName>ppt_x</p:attrName>
                                          <p:attrName>ppt_y</p:attrName>
                                        </p:attrNameLst>
                                      </p:cBhvr>
                                    </p:animMotion>
                                    <p:animEffect transition="in" filter="fade">
                                      <p:cBhvr>
                                        <p:cTn id="4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4792" y="-64181"/>
            <a:ext cx="5634055" cy="1757762"/>
            <a:chOff x="-139723" y="-85574"/>
            <a:chExt cx="7512074" cy="2343682"/>
          </a:xfrm>
        </p:grpSpPr>
        <p:sp>
          <p:nvSpPr>
            <p:cNvPr id="5" name="等腰三角形 4"/>
            <p:cNvSpPr/>
            <p:nvPr/>
          </p:nvSpPr>
          <p:spPr>
            <a:xfrm rot="10800000">
              <a:off x="986266" y="7437"/>
              <a:ext cx="730501" cy="629742"/>
            </a:xfrm>
            <a:prstGeom prst="triangle">
              <a:avLst/>
            </a:prstGeom>
            <a:solidFill>
              <a:srgbClr val="F0CDE4"/>
            </a:solidFill>
            <a:ln w="3810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 name="等腰三角形 5"/>
            <p:cNvSpPr/>
            <p:nvPr/>
          </p:nvSpPr>
          <p:spPr>
            <a:xfrm rot="10800000">
              <a:off x="1243918" y="1440"/>
              <a:ext cx="653970" cy="563769"/>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pic>
          <p:nvPicPr>
            <p:cNvPr id="7" name="图片 6"/>
            <p:cNvPicPr>
              <a:picLocks noChangeAspect="1"/>
            </p:cNvPicPr>
            <p:nvPr/>
          </p:nvPicPr>
          <p:blipFill>
            <a:blip r:embed="rId23" cstate="print">
              <a:extLst>
                <a:ext uri="{28A0092B-C50C-407E-A947-70E740481C1C}">
                  <a14:useLocalDpi xmlns:a14="http://schemas.microsoft.com/office/drawing/2010/main" val="0"/>
                </a:ext>
              </a:extLst>
            </a:blip>
            <a:srcRect l="11837" t="11938" b="5523"/>
            <a:stretch>
              <a:fillRect/>
            </a:stretch>
          </p:blipFill>
          <p:spPr>
            <a:xfrm rot="21199914">
              <a:off x="-139723" y="-85574"/>
              <a:ext cx="1703670" cy="2343682"/>
            </a:xfrm>
            <a:custGeom>
              <a:avLst/>
              <a:gdLst>
                <a:gd name="connsiteX0" fmla="*/ 5411369 w 5411369"/>
                <a:gd name="connsiteY0" fmla="*/ 7444244 h 7444244"/>
                <a:gd name="connsiteX1" fmla="*/ 0 w 5411369"/>
                <a:gd name="connsiteY1" fmla="*/ 6811608 h 7444244"/>
                <a:gd name="connsiteX2" fmla="*/ 796335 w 5411369"/>
                <a:gd name="connsiteY2" fmla="*/ 0 h 7444244"/>
                <a:gd name="connsiteX3" fmla="*/ 5411369 w 5411369"/>
                <a:gd name="connsiteY3" fmla="*/ 539537 h 7444244"/>
                <a:gd name="connsiteX4" fmla="*/ 5411369 w 5411369"/>
                <a:gd name="connsiteY4" fmla="*/ 7444244 h 7444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1369" h="7444244">
                  <a:moveTo>
                    <a:pt x="5411369" y="7444244"/>
                  </a:moveTo>
                  <a:lnTo>
                    <a:pt x="0" y="6811608"/>
                  </a:lnTo>
                  <a:lnTo>
                    <a:pt x="796335" y="0"/>
                  </a:lnTo>
                  <a:lnTo>
                    <a:pt x="5411369" y="539537"/>
                  </a:lnTo>
                  <a:lnTo>
                    <a:pt x="5411369" y="7444244"/>
                  </a:lnTo>
                  <a:close/>
                </a:path>
              </a:pathLst>
            </a:custGeom>
          </p:spPr>
        </p:pic>
        <p:sp>
          <p:nvSpPr>
            <p:cNvPr id="8" name="文本框 26"/>
            <p:cNvSpPr>
              <a:spLocks noChangeArrowheads="1"/>
            </p:cNvSpPr>
            <p:nvPr/>
          </p:nvSpPr>
          <p:spPr bwMode="auto">
            <a:xfrm>
              <a:off x="808530" y="559567"/>
              <a:ext cx="6563821" cy="523220"/>
            </a:xfrm>
            <a:prstGeom prst="rect">
              <a:avLst/>
            </a:prstGeom>
            <a:noFill/>
            <a:ln w="9525">
              <a:noFill/>
              <a:miter lim="800000"/>
            </a:ln>
          </p:spPr>
          <p:txBody>
            <a:bodyPr wrap="square" lIns="68580" tIns="34290" rIns="68580" bIns="34290">
              <a:spAutoFit/>
            </a:bodyPr>
            <a:lstStyle/>
            <a:p>
              <a:pPr algn="dist"/>
              <a:r>
                <a:rPr lang="zh-CN" altLang="en-US" sz="2100" b="1" dirty="0">
                  <a:solidFill>
                    <a:srgbClr val="404040"/>
                  </a:solidFill>
                  <a:latin typeface="华文细黑" panose="02010600040101010101" pitchFamily="2" charset="-122"/>
                  <a:ea typeface="华文细黑" panose="02010600040101010101" pitchFamily="2" charset="-122"/>
                  <a:sym typeface="宋体" panose="02010600030101010101" pitchFamily="2" charset="-122"/>
                </a:rPr>
                <a:t>高山仰止，景行行知。</a:t>
              </a:r>
            </a:p>
          </p:txBody>
        </p:sp>
      </p:grpSp>
      <p:grpSp>
        <p:nvGrpSpPr>
          <p:cNvPr id="9" name="组合 8"/>
          <p:cNvGrpSpPr/>
          <p:nvPr/>
        </p:nvGrpSpPr>
        <p:grpSpPr>
          <a:xfrm>
            <a:off x="4191772" y="1272092"/>
            <a:ext cx="1189857" cy="1418629"/>
            <a:chOff x="5589029" y="1674543"/>
            <a:chExt cx="1586476" cy="1891505"/>
          </a:xfrm>
        </p:grpSpPr>
        <p:sp>
          <p:nvSpPr>
            <p:cNvPr id="10" name="MH_Other_8"/>
            <p:cNvSpPr>
              <a:spLocks/>
            </p:cNvSpPr>
            <p:nvPr>
              <p:custDataLst>
                <p:tags r:id="rId18"/>
              </p:custDataLst>
            </p:nvPr>
          </p:nvSpPr>
          <p:spPr bwMode="auto">
            <a:xfrm flipV="1">
              <a:off x="6068004" y="1674543"/>
              <a:ext cx="1107501" cy="1610678"/>
            </a:xfrm>
            <a:custGeom>
              <a:avLst/>
              <a:gdLst>
                <a:gd name="T0" fmla="*/ 557 w 865"/>
                <a:gd name="T1" fmla="*/ 1258 h 1258"/>
                <a:gd name="T2" fmla="*/ 250 w 865"/>
                <a:gd name="T3" fmla="*/ 933 h 1258"/>
                <a:gd name="T4" fmla="*/ 0 w 865"/>
                <a:gd name="T5" fmla="*/ 147 h 1258"/>
                <a:gd name="T6" fmla="*/ 865 w 865"/>
                <a:gd name="T7" fmla="*/ 0 h 1258"/>
                <a:gd name="T8" fmla="*/ 557 w 865"/>
                <a:gd name="T9" fmla="*/ 1258 h 1258"/>
              </a:gdLst>
              <a:ahLst/>
              <a:cxnLst>
                <a:cxn ang="0">
                  <a:pos x="T0" y="T1"/>
                </a:cxn>
                <a:cxn ang="0">
                  <a:pos x="T2" y="T3"/>
                </a:cxn>
                <a:cxn ang="0">
                  <a:pos x="T4" y="T5"/>
                </a:cxn>
                <a:cxn ang="0">
                  <a:pos x="T6" y="T7"/>
                </a:cxn>
                <a:cxn ang="0">
                  <a:pos x="T8" y="T9"/>
                </a:cxn>
              </a:cxnLst>
              <a:rect l="0" t="0" r="r" b="b"/>
              <a:pathLst>
                <a:path w="865" h="1258">
                  <a:moveTo>
                    <a:pt x="557" y="1258"/>
                  </a:moveTo>
                  <a:lnTo>
                    <a:pt x="250" y="933"/>
                  </a:lnTo>
                  <a:lnTo>
                    <a:pt x="0" y="147"/>
                  </a:lnTo>
                  <a:lnTo>
                    <a:pt x="865" y="0"/>
                  </a:lnTo>
                  <a:lnTo>
                    <a:pt x="557" y="1258"/>
                  </a:lnTo>
                  <a:close/>
                </a:path>
              </a:pathLst>
            </a:custGeom>
            <a:noFill/>
            <a:ln>
              <a:noFill/>
            </a:ln>
          </p:spPr>
          <p:txBody>
            <a:bodyPr lIns="51435" tIns="25718" rIns="51435" bIns="25718" anchor="ctr">
              <a:normAutofit/>
            </a:bodyPr>
            <a:lstStyle/>
            <a:p>
              <a:pPr>
                <a:defRPr/>
              </a:pPr>
              <a:endParaRPr lang="zh-CN" altLang="en-US" sz="1013" kern="0">
                <a:solidFill>
                  <a:schemeClr val="bg1"/>
                </a:solidFill>
              </a:endParaRPr>
            </a:p>
          </p:txBody>
        </p:sp>
        <p:sp>
          <p:nvSpPr>
            <p:cNvPr id="11" name="MH_Other_9"/>
            <p:cNvSpPr>
              <a:spLocks/>
            </p:cNvSpPr>
            <p:nvPr>
              <p:custDataLst>
                <p:tags r:id="rId19"/>
              </p:custDataLst>
            </p:nvPr>
          </p:nvSpPr>
          <p:spPr bwMode="auto">
            <a:xfrm rot="16200000" flipH="1">
              <a:off x="6437472" y="1715516"/>
              <a:ext cx="384105" cy="360204"/>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rgbClr val="404585"/>
            </a:solidFill>
            <a:ln>
              <a:noFill/>
            </a:ln>
          </p:spPr>
          <p:txBody>
            <a:bodyPr lIns="51435" tIns="25718" rIns="51435" bIns="25718" anchor="ctr">
              <a:normAutofit/>
            </a:bodyPr>
            <a:lstStyle/>
            <a:p>
              <a:pPr>
                <a:defRPr/>
              </a:pPr>
              <a:endParaRPr lang="zh-CN" altLang="en-US" sz="1013" kern="0">
                <a:solidFill>
                  <a:schemeClr val="bg1"/>
                </a:solidFill>
              </a:endParaRPr>
            </a:p>
          </p:txBody>
        </p:sp>
        <p:sp>
          <p:nvSpPr>
            <p:cNvPr id="12" name="MH_Other_10"/>
            <p:cNvSpPr>
              <a:spLocks/>
            </p:cNvSpPr>
            <p:nvPr>
              <p:custDataLst>
                <p:tags r:id="rId20"/>
              </p:custDataLst>
            </p:nvPr>
          </p:nvSpPr>
          <p:spPr bwMode="auto">
            <a:xfrm rot="16200000" flipH="1">
              <a:off x="5229678" y="2151689"/>
              <a:ext cx="1773710" cy="1055007"/>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rgbClr val="404585"/>
            </a:solidFill>
            <a:ln>
              <a:noFill/>
            </a:ln>
          </p:spPr>
          <p:txBody>
            <a:bodyPr lIns="51435" tIns="25718" rIns="51435" bIns="25718" anchor="ctr">
              <a:normAutofit/>
            </a:bodyPr>
            <a:lstStyle/>
            <a:p>
              <a:pPr>
                <a:defRPr/>
              </a:pPr>
              <a:endParaRPr lang="zh-CN" altLang="en-US" sz="1013" kern="0">
                <a:solidFill>
                  <a:schemeClr val="bg1"/>
                </a:solidFill>
              </a:endParaRPr>
            </a:p>
          </p:txBody>
        </p:sp>
        <p:sp>
          <p:nvSpPr>
            <p:cNvPr id="13" name="MH_Other_13"/>
            <p:cNvSpPr txBox="1"/>
            <p:nvPr>
              <p:custDataLst>
                <p:tags r:id="rId21"/>
              </p:custDataLst>
            </p:nvPr>
          </p:nvSpPr>
          <p:spPr>
            <a:xfrm>
              <a:off x="5876607" y="2652030"/>
              <a:ext cx="612295" cy="595746"/>
            </a:xfrm>
            <a:prstGeom prst="rect">
              <a:avLst/>
            </a:prstGeom>
            <a:noFill/>
            <a:effectLst/>
          </p:spPr>
          <p:txBody>
            <a:bodyPr anchor="ctr">
              <a:normAutofit fontScale="85000" lnSpcReduction="10000"/>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pPr>
                <a:defRPr/>
              </a:pPr>
              <a:r>
                <a:rPr lang="en-US" altLang="zh-CN" sz="2400" dirty="0">
                  <a:latin typeface="+mn-lt"/>
                  <a:ea typeface="+mn-ea"/>
                </a:rPr>
                <a:t>01</a:t>
              </a:r>
              <a:endParaRPr lang="zh-CN" altLang="en-US" sz="2400" dirty="0">
                <a:latin typeface="+mn-lt"/>
                <a:ea typeface="+mn-ea"/>
              </a:endParaRPr>
            </a:p>
          </p:txBody>
        </p:sp>
      </p:grpSp>
      <p:grpSp>
        <p:nvGrpSpPr>
          <p:cNvPr id="14" name="组合 13"/>
          <p:cNvGrpSpPr/>
          <p:nvPr/>
        </p:nvGrpSpPr>
        <p:grpSpPr>
          <a:xfrm>
            <a:off x="3757001" y="2978797"/>
            <a:ext cx="1228587" cy="1441673"/>
            <a:chOff x="5009334" y="3950150"/>
            <a:chExt cx="1638116" cy="1922231"/>
          </a:xfrm>
        </p:grpSpPr>
        <p:sp>
          <p:nvSpPr>
            <p:cNvPr id="15" name="MH_Other_2"/>
            <p:cNvSpPr>
              <a:spLocks/>
            </p:cNvSpPr>
            <p:nvPr>
              <p:custDataLst>
                <p:tags r:id="rId14"/>
              </p:custDataLst>
            </p:nvPr>
          </p:nvSpPr>
          <p:spPr bwMode="auto">
            <a:xfrm rot="10800000" flipV="1">
              <a:off x="5009334" y="4261703"/>
              <a:ext cx="1107501" cy="1610678"/>
            </a:xfrm>
            <a:custGeom>
              <a:avLst/>
              <a:gdLst>
                <a:gd name="T0" fmla="*/ 557 w 865"/>
                <a:gd name="T1" fmla="*/ 1258 h 1258"/>
                <a:gd name="T2" fmla="*/ 250 w 865"/>
                <a:gd name="T3" fmla="*/ 933 h 1258"/>
                <a:gd name="T4" fmla="*/ 0 w 865"/>
                <a:gd name="T5" fmla="*/ 147 h 1258"/>
                <a:gd name="T6" fmla="*/ 865 w 865"/>
                <a:gd name="T7" fmla="*/ 0 h 1258"/>
                <a:gd name="T8" fmla="*/ 557 w 865"/>
                <a:gd name="T9" fmla="*/ 1258 h 1258"/>
              </a:gdLst>
              <a:ahLst/>
              <a:cxnLst>
                <a:cxn ang="0">
                  <a:pos x="T0" y="T1"/>
                </a:cxn>
                <a:cxn ang="0">
                  <a:pos x="T2" y="T3"/>
                </a:cxn>
                <a:cxn ang="0">
                  <a:pos x="T4" y="T5"/>
                </a:cxn>
                <a:cxn ang="0">
                  <a:pos x="T6" y="T7"/>
                </a:cxn>
                <a:cxn ang="0">
                  <a:pos x="T8" y="T9"/>
                </a:cxn>
              </a:cxnLst>
              <a:rect l="0" t="0" r="r" b="b"/>
              <a:pathLst>
                <a:path w="865" h="1258">
                  <a:moveTo>
                    <a:pt x="557" y="1258"/>
                  </a:moveTo>
                  <a:lnTo>
                    <a:pt x="250" y="933"/>
                  </a:lnTo>
                  <a:lnTo>
                    <a:pt x="0" y="147"/>
                  </a:lnTo>
                  <a:lnTo>
                    <a:pt x="865" y="0"/>
                  </a:lnTo>
                  <a:lnTo>
                    <a:pt x="557" y="1258"/>
                  </a:lnTo>
                  <a:close/>
                </a:path>
              </a:pathLst>
            </a:custGeom>
            <a:noFill/>
            <a:ln>
              <a:noFill/>
            </a:ln>
          </p:spPr>
          <p:txBody>
            <a:bodyPr lIns="51435" tIns="25718" rIns="51435" bIns="25718" anchor="ctr">
              <a:normAutofit/>
            </a:bodyPr>
            <a:lstStyle/>
            <a:p>
              <a:pPr>
                <a:defRPr/>
              </a:pPr>
              <a:endParaRPr lang="zh-CN" altLang="en-US" sz="1013" kern="0">
                <a:solidFill>
                  <a:schemeClr val="bg1"/>
                </a:solidFill>
              </a:endParaRPr>
            </a:p>
          </p:txBody>
        </p:sp>
        <p:sp>
          <p:nvSpPr>
            <p:cNvPr id="16" name="MH_Other_11"/>
            <p:cNvSpPr>
              <a:spLocks/>
            </p:cNvSpPr>
            <p:nvPr>
              <p:custDataLst>
                <p:tags r:id="rId15"/>
              </p:custDataLst>
            </p:nvPr>
          </p:nvSpPr>
          <p:spPr bwMode="auto">
            <a:xfrm rot="5400000" flipH="1">
              <a:off x="5379052" y="5486569"/>
              <a:ext cx="390932" cy="367033"/>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rgbClr val="404585"/>
            </a:solidFill>
            <a:ln>
              <a:noFill/>
            </a:ln>
          </p:spPr>
          <p:txBody>
            <a:bodyPr lIns="51435" tIns="25718" rIns="51435" bIns="25718" anchor="ctr">
              <a:normAutofit/>
            </a:bodyPr>
            <a:lstStyle/>
            <a:p>
              <a:pPr>
                <a:defRPr/>
              </a:pPr>
              <a:endParaRPr lang="zh-CN" altLang="en-US" sz="1013" kern="0">
                <a:solidFill>
                  <a:schemeClr val="bg1"/>
                </a:solidFill>
              </a:endParaRPr>
            </a:p>
          </p:txBody>
        </p:sp>
        <p:sp>
          <p:nvSpPr>
            <p:cNvPr id="17" name="MH_Other_12"/>
            <p:cNvSpPr>
              <a:spLocks/>
            </p:cNvSpPr>
            <p:nvPr>
              <p:custDataLst>
                <p:tags r:id="rId16"/>
              </p:custDataLst>
            </p:nvPr>
          </p:nvSpPr>
          <p:spPr bwMode="auto">
            <a:xfrm rot="5400000" flipH="1">
              <a:off x="5209192" y="4316330"/>
              <a:ext cx="1804438" cy="1072078"/>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rgbClr val="404585"/>
            </a:solidFill>
            <a:ln>
              <a:noFill/>
            </a:ln>
          </p:spPr>
          <p:txBody>
            <a:bodyPr lIns="51435" tIns="25718" rIns="51435" bIns="25718" anchor="ctr">
              <a:normAutofit/>
            </a:bodyPr>
            <a:lstStyle/>
            <a:p>
              <a:pPr>
                <a:defRPr/>
              </a:pPr>
              <a:endParaRPr lang="zh-CN" altLang="en-US" sz="1013" kern="0">
                <a:solidFill>
                  <a:schemeClr val="bg1"/>
                </a:solidFill>
              </a:endParaRPr>
            </a:p>
          </p:txBody>
        </p:sp>
        <p:sp>
          <p:nvSpPr>
            <p:cNvPr id="18" name="MH_Other_14"/>
            <p:cNvSpPr txBox="1"/>
            <p:nvPr>
              <p:custDataLst>
                <p:tags r:id="rId17"/>
              </p:custDataLst>
            </p:nvPr>
          </p:nvSpPr>
          <p:spPr>
            <a:xfrm>
              <a:off x="5804208" y="4207353"/>
              <a:ext cx="757094" cy="769506"/>
            </a:xfrm>
            <a:prstGeom prst="rect">
              <a:avLst/>
            </a:prstGeom>
            <a:noFill/>
            <a:effectLst/>
          </p:spPr>
          <p:txBody>
            <a:bodyPr anchor="ctr">
              <a:norm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pPr>
                <a:defRPr/>
              </a:pPr>
              <a:r>
                <a:rPr lang="en-US" altLang="zh-CN" sz="2400" dirty="0">
                  <a:latin typeface="+mn-lt"/>
                  <a:ea typeface="+mn-ea"/>
                </a:rPr>
                <a:t>03</a:t>
              </a:r>
              <a:endParaRPr lang="zh-CN" altLang="en-US" sz="2400" dirty="0">
                <a:latin typeface="+mn-lt"/>
                <a:ea typeface="+mn-ea"/>
              </a:endParaRPr>
            </a:p>
          </p:txBody>
        </p:sp>
      </p:grpSp>
      <p:grpSp>
        <p:nvGrpSpPr>
          <p:cNvPr id="19" name="组合 18"/>
          <p:cNvGrpSpPr/>
          <p:nvPr/>
        </p:nvGrpSpPr>
        <p:grpSpPr>
          <a:xfrm>
            <a:off x="3031824" y="2014466"/>
            <a:ext cx="1463391" cy="1212719"/>
            <a:chOff x="4042432" y="2664376"/>
            <a:chExt cx="1951188" cy="1616958"/>
          </a:xfrm>
        </p:grpSpPr>
        <p:sp>
          <p:nvSpPr>
            <p:cNvPr id="20" name="MH_Other_3"/>
            <p:cNvSpPr>
              <a:spLocks/>
            </p:cNvSpPr>
            <p:nvPr>
              <p:custDataLst>
                <p:tags r:id="rId10"/>
              </p:custDataLst>
            </p:nvPr>
          </p:nvSpPr>
          <p:spPr bwMode="auto">
            <a:xfrm rot="16200000" flipV="1">
              <a:off x="4294020" y="2412788"/>
              <a:ext cx="1107501" cy="1610678"/>
            </a:xfrm>
            <a:custGeom>
              <a:avLst/>
              <a:gdLst>
                <a:gd name="T0" fmla="*/ 557 w 865"/>
                <a:gd name="T1" fmla="*/ 1258 h 1258"/>
                <a:gd name="T2" fmla="*/ 250 w 865"/>
                <a:gd name="T3" fmla="*/ 933 h 1258"/>
                <a:gd name="T4" fmla="*/ 0 w 865"/>
                <a:gd name="T5" fmla="*/ 147 h 1258"/>
                <a:gd name="T6" fmla="*/ 865 w 865"/>
                <a:gd name="T7" fmla="*/ 0 h 1258"/>
                <a:gd name="T8" fmla="*/ 557 w 865"/>
                <a:gd name="T9" fmla="*/ 1258 h 1258"/>
              </a:gdLst>
              <a:ahLst/>
              <a:cxnLst>
                <a:cxn ang="0">
                  <a:pos x="T0" y="T1"/>
                </a:cxn>
                <a:cxn ang="0">
                  <a:pos x="T2" y="T3"/>
                </a:cxn>
                <a:cxn ang="0">
                  <a:pos x="T4" y="T5"/>
                </a:cxn>
                <a:cxn ang="0">
                  <a:pos x="T6" y="T7"/>
                </a:cxn>
                <a:cxn ang="0">
                  <a:pos x="T8" y="T9"/>
                </a:cxn>
              </a:cxnLst>
              <a:rect l="0" t="0" r="r" b="b"/>
              <a:pathLst>
                <a:path w="865" h="1258">
                  <a:moveTo>
                    <a:pt x="557" y="1258"/>
                  </a:moveTo>
                  <a:lnTo>
                    <a:pt x="250" y="933"/>
                  </a:lnTo>
                  <a:lnTo>
                    <a:pt x="0" y="147"/>
                  </a:lnTo>
                  <a:lnTo>
                    <a:pt x="865" y="0"/>
                  </a:lnTo>
                  <a:lnTo>
                    <a:pt x="557" y="1258"/>
                  </a:lnTo>
                  <a:close/>
                </a:path>
              </a:pathLst>
            </a:custGeom>
            <a:noFill/>
            <a:ln>
              <a:noFill/>
            </a:ln>
          </p:spPr>
          <p:txBody>
            <a:bodyPr lIns="51435" tIns="25718" rIns="51435" bIns="25718" anchor="ctr">
              <a:normAutofit/>
            </a:bodyPr>
            <a:lstStyle/>
            <a:p>
              <a:pPr>
                <a:defRPr/>
              </a:pPr>
              <a:endParaRPr lang="zh-CN" altLang="en-US" sz="1013" kern="0">
                <a:solidFill>
                  <a:schemeClr val="bg1"/>
                </a:solidFill>
              </a:endParaRPr>
            </a:p>
          </p:txBody>
        </p:sp>
        <p:sp>
          <p:nvSpPr>
            <p:cNvPr id="21" name="MH_Other_4"/>
            <p:cNvSpPr>
              <a:spLocks/>
            </p:cNvSpPr>
            <p:nvPr>
              <p:custDataLst>
                <p:tags r:id="rId11"/>
              </p:custDataLst>
            </p:nvPr>
          </p:nvSpPr>
          <p:spPr bwMode="auto">
            <a:xfrm flipV="1">
              <a:off x="4067987" y="3035119"/>
              <a:ext cx="397761" cy="373861"/>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rgbClr val="404585"/>
            </a:solidFill>
            <a:ln>
              <a:noFill/>
            </a:ln>
          </p:spPr>
          <p:txBody>
            <a:bodyPr lIns="51435" tIns="25718" rIns="51435" bIns="25718" anchor="ctr">
              <a:normAutofit/>
            </a:bodyPr>
            <a:lstStyle/>
            <a:p>
              <a:pPr>
                <a:defRPr/>
              </a:pPr>
              <a:endParaRPr lang="zh-CN" altLang="en-US" sz="1013" kern="0">
                <a:solidFill>
                  <a:schemeClr val="bg1"/>
                </a:solidFill>
              </a:endParaRPr>
            </a:p>
          </p:txBody>
        </p:sp>
        <p:sp>
          <p:nvSpPr>
            <p:cNvPr id="22" name="MH_Other_5"/>
            <p:cNvSpPr>
              <a:spLocks/>
            </p:cNvSpPr>
            <p:nvPr>
              <p:custDataLst>
                <p:tags r:id="rId12"/>
              </p:custDataLst>
            </p:nvPr>
          </p:nvSpPr>
          <p:spPr bwMode="auto">
            <a:xfrm flipV="1">
              <a:off x="4155040" y="3190478"/>
              <a:ext cx="1838580" cy="1090856"/>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rgbClr val="404585"/>
            </a:solidFill>
            <a:ln>
              <a:noFill/>
            </a:ln>
          </p:spPr>
          <p:txBody>
            <a:bodyPr lIns="51435" tIns="25718" rIns="51435" bIns="25718" anchor="ctr">
              <a:normAutofit/>
            </a:bodyPr>
            <a:lstStyle/>
            <a:p>
              <a:pPr>
                <a:defRPr/>
              </a:pPr>
              <a:endParaRPr lang="zh-CN" altLang="en-US" sz="1013" kern="0">
                <a:solidFill>
                  <a:schemeClr val="bg1"/>
                </a:solidFill>
              </a:endParaRPr>
            </a:p>
          </p:txBody>
        </p:sp>
        <p:sp>
          <p:nvSpPr>
            <p:cNvPr id="23" name="MH_Other_15"/>
            <p:cNvSpPr txBox="1"/>
            <p:nvPr>
              <p:custDataLst>
                <p:tags r:id="rId13"/>
              </p:custDataLst>
            </p:nvPr>
          </p:nvSpPr>
          <p:spPr>
            <a:xfrm>
              <a:off x="4970986" y="3356828"/>
              <a:ext cx="757094" cy="769506"/>
            </a:xfrm>
            <a:prstGeom prst="rect">
              <a:avLst/>
            </a:prstGeom>
            <a:noFill/>
            <a:effectLst/>
          </p:spPr>
          <p:txBody>
            <a:bodyPr anchor="ctr">
              <a:norm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pPr>
                <a:defRPr/>
              </a:pPr>
              <a:r>
                <a:rPr lang="en-US" altLang="zh-CN" sz="2400" dirty="0">
                  <a:latin typeface="+mn-lt"/>
                  <a:ea typeface="+mn-ea"/>
                </a:rPr>
                <a:t>04</a:t>
              </a:r>
              <a:endParaRPr lang="zh-CN" altLang="en-US" sz="2400" dirty="0">
                <a:latin typeface="+mn-lt"/>
                <a:ea typeface="+mn-ea"/>
              </a:endParaRPr>
            </a:p>
          </p:txBody>
        </p:sp>
      </p:grpSp>
      <p:grpSp>
        <p:nvGrpSpPr>
          <p:cNvPr id="24" name="组合 23"/>
          <p:cNvGrpSpPr/>
          <p:nvPr/>
        </p:nvGrpSpPr>
        <p:grpSpPr>
          <a:xfrm>
            <a:off x="4636051" y="2434650"/>
            <a:ext cx="1437833" cy="1221257"/>
            <a:chOff x="6181402" y="3224621"/>
            <a:chExt cx="1917110" cy="1628342"/>
          </a:xfrm>
        </p:grpSpPr>
        <p:sp>
          <p:nvSpPr>
            <p:cNvPr id="25" name="MH_Other_1"/>
            <p:cNvSpPr>
              <a:spLocks/>
            </p:cNvSpPr>
            <p:nvPr>
              <p:custDataLst>
                <p:tags r:id="rId6"/>
              </p:custDataLst>
            </p:nvPr>
          </p:nvSpPr>
          <p:spPr bwMode="auto">
            <a:xfrm rot="5400000" flipV="1">
              <a:off x="6739338" y="3493874"/>
              <a:ext cx="1107501" cy="1610678"/>
            </a:xfrm>
            <a:custGeom>
              <a:avLst/>
              <a:gdLst>
                <a:gd name="T0" fmla="*/ 557 w 865"/>
                <a:gd name="T1" fmla="*/ 1258 h 1258"/>
                <a:gd name="T2" fmla="*/ 250 w 865"/>
                <a:gd name="T3" fmla="*/ 933 h 1258"/>
                <a:gd name="T4" fmla="*/ 0 w 865"/>
                <a:gd name="T5" fmla="*/ 147 h 1258"/>
                <a:gd name="T6" fmla="*/ 865 w 865"/>
                <a:gd name="T7" fmla="*/ 0 h 1258"/>
                <a:gd name="T8" fmla="*/ 557 w 865"/>
                <a:gd name="T9" fmla="*/ 1258 h 1258"/>
              </a:gdLst>
              <a:ahLst/>
              <a:cxnLst>
                <a:cxn ang="0">
                  <a:pos x="T0" y="T1"/>
                </a:cxn>
                <a:cxn ang="0">
                  <a:pos x="T2" y="T3"/>
                </a:cxn>
                <a:cxn ang="0">
                  <a:pos x="T4" y="T5"/>
                </a:cxn>
                <a:cxn ang="0">
                  <a:pos x="T6" y="T7"/>
                </a:cxn>
                <a:cxn ang="0">
                  <a:pos x="T8" y="T9"/>
                </a:cxn>
              </a:cxnLst>
              <a:rect l="0" t="0" r="r" b="b"/>
              <a:pathLst>
                <a:path w="865" h="1258">
                  <a:moveTo>
                    <a:pt x="557" y="1258"/>
                  </a:moveTo>
                  <a:lnTo>
                    <a:pt x="250" y="933"/>
                  </a:lnTo>
                  <a:lnTo>
                    <a:pt x="0" y="147"/>
                  </a:lnTo>
                  <a:lnTo>
                    <a:pt x="865" y="0"/>
                  </a:lnTo>
                  <a:lnTo>
                    <a:pt x="557" y="1258"/>
                  </a:lnTo>
                  <a:close/>
                </a:path>
              </a:pathLst>
            </a:custGeom>
            <a:noFill/>
            <a:ln>
              <a:noFill/>
            </a:ln>
          </p:spPr>
          <p:txBody>
            <a:bodyPr lIns="51435" tIns="25718" rIns="51435" bIns="25718" anchor="ctr">
              <a:normAutofit/>
            </a:bodyPr>
            <a:lstStyle/>
            <a:p>
              <a:pPr>
                <a:defRPr/>
              </a:pPr>
              <a:endParaRPr lang="zh-CN" altLang="en-US" sz="1013" kern="0">
                <a:solidFill>
                  <a:schemeClr val="bg1"/>
                </a:solidFill>
              </a:endParaRPr>
            </a:p>
          </p:txBody>
        </p:sp>
        <p:sp>
          <p:nvSpPr>
            <p:cNvPr id="26" name="MH_Other_6"/>
            <p:cNvSpPr>
              <a:spLocks/>
            </p:cNvSpPr>
            <p:nvPr>
              <p:custDataLst>
                <p:tags r:id="rId7"/>
              </p:custDataLst>
            </p:nvPr>
          </p:nvSpPr>
          <p:spPr bwMode="auto">
            <a:xfrm flipH="1">
              <a:off x="6181402" y="3224621"/>
              <a:ext cx="1783952" cy="1060128"/>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rgbClr val="404585"/>
            </a:solidFill>
            <a:ln>
              <a:noFill/>
            </a:ln>
          </p:spPr>
          <p:txBody>
            <a:bodyPr lIns="51435" tIns="25718" rIns="51435" bIns="25718" anchor="ctr">
              <a:normAutofit/>
            </a:bodyPr>
            <a:lstStyle/>
            <a:p>
              <a:pPr>
                <a:defRPr/>
              </a:pPr>
              <a:endParaRPr lang="zh-CN" altLang="en-US" sz="1013" kern="0">
                <a:solidFill>
                  <a:schemeClr val="bg1"/>
                </a:solidFill>
              </a:endParaRPr>
            </a:p>
          </p:txBody>
        </p:sp>
        <p:sp>
          <p:nvSpPr>
            <p:cNvPr id="27" name="MH_Other_7"/>
            <p:cNvSpPr>
              <a:spLocks/>
            </p:cNvSpPr>
            <p:nvPr>
              <p:custDataLst>
                <p:tags r:id="rId8"/>
              </p:custDataLst>
            </p:nvPr>
          </p:nvSpPr>
          <p:spPr bwMode="auto">
            <a:xfrm flipH="1">
              <a:off x="7710993" y="4124278"/>
              <a:ext cx="387519" cy="363619"/>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rgbClr val="404585"/>
            </a:solidFill>
            <a:ln>
              <a:noFill/>
            </a:ln>
          </p:spPr>
          <p:txBody>
            <a:bodyPr lIns="51435" tIns="25718" rIns="51435" bIns="25718" anchor="ctr">
              <a:normAutofit/>
            </a:bodyPr>
            <a:lstStyle/>
            <a:p>
              <a:pPr>
                <a:defRPr/>
              </a:pPr>
              <a:endParaRPr lang="zh-CN" altLang="en-US" sz="1013" kern="0">
                <a:solidFill>
                  <a:schemeClr val="bg1"/>
                </a:solidFill>
              </a:endParaRPr>
            </a:p>
          </p:txBody>
        </p:sp>
        <p:sp>
          <p:nvSpPr>
            <p:cNvPr id="28" name="MH_Other_16"/>
            <p:cNvSpPr txBox="1"/>
            <p:nvPr>
              <p:custDataLst>
                <p:tags r:id="rId9"/>
              </p:custDataLst>
            </p:nvPr>
          </p:nvSpPr>
          <p:spPr>
            <a:xfrm>
              <a:off x="6365445" y="3356828"/>
              <a:ext cx="757094" cy="769506"/>
            </a:xfrm>
            <a:prstGeom prst="rect">
              <a:avLst/>
            </a:prstGeom>
            <a:noFill/>
            <a:effectLst/>
          </p:spPr>
          <p:txBody>
            <a:bodyPr anchor="ctr">
              <a:norm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pPr>
                <a:defRPr/>
              </a:pPr>
              <a:r>
                <a:rPr lang="en-US" altLang="zh-CN" sz="2400" dirty="0">
                  <a:latin typeface="+mn-lt"/>
                  <a:ea typeface="+mn-ea"/>
                </a:rPr>
                <a:t>02</a:t>
              </a:r>
              <a:endParaRPr lang="zh-CN" altLang="en-US" sz="2400" dirty="0">
                <a:latin typeface="+mn-lt"/>
                <a:ea typeface="+mn-ea"/>
              </a:endParaRPr>
            </a:p>
          </p:txBody>
        </p:sp>
      </p:grpSp>
      <p:sp>
        <p:nvSpPr>
          <p:cNvPr id="30" name="MH_SubTitle_4"/>
          <p:cNvSpPr txBox="1">
            <a:spLocks noChangeArrowheads="1"/>
          </p:cNvSpPr>
          <p:nvPr>
            <p:custDataLst>
              <p:tags r:id="rId1"/>
            </p:custDataLst>
          </p:nvPr>
        </p:nvSpPr>
        <p:spPr bwMode="auto">
          <a:xfrm>
            <a:off x="1127824" y="1588455"/>
            <a:ext cx="2328954" cy="450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r"/>
            <a:r>
              <a:rPr lang="zh-CN" altLang="en-US" sz="1500" dirty="0">
                <a:solidFill>
                  <a:schemeClr val="tx1">
                    <a:lumMod val="65000"/>
                    <a:lumOff val="35000"/>
                  </a:schemeClr>
                </a:solidFill>
                <a:latin typeface="微软雅黑" panose="020B0503020204020204" pitchFamily="34" charset="-122"/>
              </a:rPr>
              <a:t>学习积累的长期过程。</a:t>
            </a:r>
          </a:p>
        </p:txBody>
      </p:sp>
      <p:sp>
        <p:nvSpPr>
          <p:cNvPr id="33" name="MH_SubTitle_3"/>
          <p:cNvSpPr txBox="1">
            <a:spLocks noChangeArrowheads="1"/>
          </p:cNvSpPr>
          <p:nvPr>
            <p:custDataLst>
              <p:tags r:id="rId2"/>
            </p:custDataLst>
          </p:nvPr>
        </p:nvSpPr>
        <p:spPr bwMode="auto">
          <a:xfrm>
            <a:off x="5276838" y="3677554"/>
            <a:ext cx="2328954" cy="45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r"/>
            <a:r>
              <a:rPr lang="zh-CN" altLang="en-US" sz="1500" dirty="0">
                <a:solidFill>
                  <a:schemeClr val="tx1">
                    <a:lumMod val="65000"/>
                    <a:lumOff val="35000"/>
                  </a:schemeClr>
                </a:solidFill>
                <a:latin typeface="微软雅黑" panose="020B0503020204020204" pitchFamily="34" charset="-122"/>
              </a:rPr>
              <a:t>信任和坚持。</a:t>
            </a:r>
            <a:endParaRPr lang="en-US" altLang="zh-CN" sz="1500" dirty="0">
              <a:solidFill>
                <a:schemeClr val="tx1">
                  <a:lumMod val="65000"/>
                  <a:lumOff val="35000"/>
                </a:schemeClr>
              </a:solidFill>
              <a:latin typeface="微软雅黑" panose="020B0503020204020204" pitchFamily="34" charset="-122"/>
            </a:endParaRPr>
          </a:p>
          <a:p>
            <a:pPr algn="r"/>
            <a:endParaRPr lang="zh-CN" altLang="en-US" sz="1500" dirty="0">
              <a:solidFill>
                <a:schemeClr val="tx1">
                  <a:lumMod val="65000"/>
                  <a:lumOff val="35000"/>
                </a:schemeClr>
              </a:solidFill>
              <a:latin typeface="微软雅黑" panose="020B0503020204020204" pitchFamily="34" charset="-122"/>
            </a:endParaRPr>
          </a:p>
        </p:txBody>
      </p:sp>
      <p:sp>
        <p:nvSpPr>
          <p:cNvPr id="36" name="MH_SubTitle_1"/>
          <p:cNvSpPr txBox="1">
            <a:spLocks noChangeArrowheads="1"/>
          </p:cNvSpPr>
          <p:nvPr>
            <p:custDataLst>
              <p:tags r:id="rId3"/>
            </p:custDataLst>
          </p:nvPr>
        </p:nvSpPr>
        <p:spPr bwMode="auto">
          <a:xfrm>
            <a:off x="1752604" y="3821607"/>
            <a:ext cx="2323831" cy="45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endParaRPr lang="en-US" altLang="zh-CN" sz="1500" dirty="0">
              <a:solidFill>
                <a:schemeClr val="tx1">
                  <a:lumMod val="65000"/>
                  <a:lumOff val="35000"/>
                </a:schemeClr>
              </a:solidFill>
              <a:latin typeface="微软雅黑" panose="020B0503020204020204" pitchFamily="34" charset="-122"/>
            </a:endParaRPr>
          </a:p>
          <a:p>
            <a:endParaRPr lang="en-US" altLang="zh-CN" sz="1500" dirty="0">
              <a:solidFill>
                <a:schemeClr val="tx1">
                  <a:lumMod val="65000"/>
                  <a:lumOff val="35000"/>
                </a:schemeClr>
              </a:solidFill>
              <a:latin typeface="微软雅黑" panose="020B0503020204020204" pitchFamily="34" charset="-122"/>
            </a:endParaRPr>
          </a:p>
          <a:p>
            <a:endParaRPr lang="en-US" altLang="zh-CN" sz="1500" dirty="0">
              <a:solidFill>
                <a:schemeClr val="tx1">
                  <a:lumMod val="65000"/>
                  <a:lumOff val="35000"/>
                </a:schemeClr>
              </a:solidFill>
              <a:latin typeface="微软雅黑" panose="020B0503020204020204" pitchFamily="34" charset="-122"/>
            </a:endParaRPr>
          </a:p>
          <a:p>
            <a:endParaRPr lang="en-US" altLang="zh-CN" sz="1500" dirty="0">
              <a:solidFill>
                <a:schemeClr val="tx1">
                  <a:lumMod val="65000"/>
                  <a:lumOff val="35000"/>
                </a:schemeClr>
              </a:solidFill>
              <a:latin typeface="微软雅黑" panose="020B0503020204020204" pitchFamily="34" charset="-122"/>
            </a:endParaRPr>
          </a:p>
          <a:p>
            <a:endParaRPr lang="en-US" altLang="zh-CN" sz="1500" dirty="0">
              <a:solidFill>
                <a:schemeClr val="tx1">
                  <a:lumMod val="65000"/>
                  <a:lumOff val="35000"/>
                </a:schemeClr>
              </a:solidFill>
              <a:latin typeface="微软雅黑" panose="020B0503020204020204" pitchFamily="34" charset="-122"/>
            </a:endParaRPr>
          </a:p>
          <a:p>
            <a:r>
              <a:rPr lang="zh-CN" altLang="en-US" sz="1500" dirty="0">
                <a:solidFill>
                  <a:schemeClr val="tx1">
                    <a:lumMod val="65000"/>
                    <a:lumOff val="35000"/>
                  </a:schemeClr>
                </a:solidFill>
                <a:latin typeface="微软雅黑" panose="020B0503020204020204" pitchFamily="34" charset="-122"/>
              </a:rPr>
              <a:t>合理规划竞赛时间，</a:t>
            </a:r>
            <a:endParaRPr lang="en-US" altLang="zh-CN" sz="1500" dirty="0">
              <a:solidFill>
                <a:schemeClr val="tx1">
                  <a:lumMod val="65000"/>
                  <a:lumOff val="35000"/>
                </a:schemeClr>
              </a:solidFill>
              <a:latin typeface="微软雅黑" panose="020B0503020204020204" pitchFamily="34" charset="-122"/>
            </a:endParaRPr>
          </a:p>
          <a:p>
            <a:r>
              <a:rPr lang="zh-CN" altLang="en-US" sz="1500" dirty="0">
                <a:solidFill>
                  <a:schemeClr val="tx1">
                    <a:lumMod val="65000"/>
                    <a:lumOff val="35000"/>
                  </a:schemeClr>
                </a:solidFill>
                <a:latin typeface="微软雅黑" panose="020B0503020204020204" pitchFamily="34" charset="-122"/>
              </a:rPr>
              <a:t>提高效率。</a:t>
            </a:r>
          </a:p>
        </p:txBody>
      </p:sp>
      <p:grpSp>
        <p:nvGrpSpPr>
          <p:cNvPr id="38" name="组合 37"/>
          <p:cNvGrpSpPr/>
          <p:nvPr/>
        </p:nvGrpSpPr>
        <p:grpSpPr>
          <a:xfrm>
            <a:off x="5320943" y="1602184"/>
            <a:ext cx="2614656" cy="2915178"/>
            <a:chOff x="7094589" y="2114671"/>
            <a:chExt cx="3486207" cy="3886906"/>
          </a:xfrm>
        </p:grpSpPr>
        <p:sp>
          <p:nvSpPr>
            <p:cNvPr id="39" name="MH_SubTitle_2"/>
            <p:cNvSpPr txBox="1">
              <a:spLocks noChangeArrowheads="1"/>
            </p:cNvSpPr>
            <p:nvPr>
              <p:custDataLst>
                <p:tags r:id="rId4"/>
              </p:custDataLst>
            </p:nvPr>
          </p:nvSpPr>
          <p:spPr bwMode="auto">
            <a:xfrm>
              <a:off x="7482354" y="2114671"/>
              <a:ext cx="3098442" cy="60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endParaRPr lang="en-US" altLang="zh-CN" sz="1500" dirty="0">
                <a:solidFill>
                  <a:schemeClr val="tx1">
                    <a:lumMod val="65000"/>
                    <a:lumOff val="35000"/>
                  </a:schemeClr>
                </a:solidFill>
                <a:latin typeface="微软雅黑" panose="020B0503020204020204" pitchFamily="34" charset="-122"/>
              </a:endParaRPr>
            </a:p>
            <a:p>
              <a:endParaRPr lang="en-US" altLang="zh-CN" sz="1500" dirty="0">
                <a:solidFill>
                  <a:schemeClr val="tx1">
                    <a:lumMod val="65000"/>
                    <a:lumOff val="35000"/>
                  </a:schemeClr>
                </a:solidFill>
                <a:latin typeface="微软雅黑" panose="020B0503020204020204" pitchFamily="34" charset="-122"/>
              </a:endParaRPr>
            </a:p>
            <a:p>
              <a:r>
                <a:rPr lang="zh-CN" altLang="en-US" sz="1500" dirty="0">
                  <a:solidFill>
                    <a:schemeClr val="tx1">
                      <a:lumMod val="65000"/>
                      <a:lumOff val="35000"/>
                    </a:schemeClr>
                  </a:solidFill>
                  <a:latin typeface="微软雅黑" panose="020B0503020204020204" pitchFamily="34" charset="-122"/>
                </a:rPr>
                <a:t>练习论文写作，突出团队思想，凝练语言，理清逻辑。</a:t>
              </a:r>
            </a:p>
          </p:txBody>
        </p:sp>
        <p:sp>
          <p:nvSpPr>
            <p:cNvPr id="40" name="MH_SubTitle_1"/>
            <p:cNvSpPr txBox="1">
              <a:spLocks noChangeArrowheads="1"/>
            </p:cNvSpPr>
            <p:nvPr>
              <p:custDataLst>
                <p:tags r:id="rId5"/>
              </p:custDataLst>
            </p:nvPr>
          </p:nvSpPr>
          <p:spPr bwMode="auto">
            <a:xfrm>
              <a:off x="7094589" y="5024550"/>
              <a:ext cx="3114104" cy="97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nSpc>
                  <a:spcPct val="150000"/>
                </a:lnSpc>
              </a:pPr>
              <a:endParaRPr lang="en-US" altLang="zh-CN" sz="1050" dirty="0">
                <a:solidFill>
                  <a:schemeClr val="tx1">
                    <a:lumMod val="65000"/>
                    <a:lumOff val="35000"/>
                  </a:schemeClr>
                </a:solidFill>
                <a:latin typeface="微软雅黑" panose="020B0503020204020204" pitchFamily="34" charset="-122"/>
              </a:endParaRPr>
            </a:p>
          </p:txBody>
        </p:sp>
      </p:grpSp>
    </p:spTree>
    <p:extLst>
      <p:ext uri="{BB962C8B-B14F-4D97-AF65-F5344CB8AC3E}">
        <p14:creationId xmlns:p14="http://schemas.microsoft.com/office/powerpoint/2010/main" val="31017761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0">
        <p15:prstTrans prst="origami"/>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down)">
                                      <p:cBhvr>
                                        <p:cTn id="12" dur="500"/>
                                        <p:tgtEl>
                                          <p:spTgt spid="9"/>
                                        </p:tgtEl>
                                      </p:cBhvr>
                                    </p:animEffect>
                                  </p:childTnLst>
                                </p:cTn>
                              </p:par>
                              <p:par>
                                <p:cTn id="13" presetID="12" presetClass="entr" presetSubtype="8"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p:tgtEl>
                                          <p:spTgt spid="19"/>
                                        </p:tgtEl>
                                        <p:attrNameLst>
                                          <p:attrName>ppt_x</p:attrName>
                                        </p:attrNameLst>
                                      </p:cBhvr>
                                      <p:tavLst>
                                        <p:tav tm="0">
                                          <p:val>
                                            <p:strVal val="#ppt_x-#ppt_w*1.125000"/>
                                          </p:val>
                                        </p:tav>
                                        <p:tav tm="100000">
                                          <p:val>
                                            <p:strVal val="#ppt_x"/>
                                          </p:val>
                                        </p:tav>
                                      </p:tavLst>
                                    </p:anim>
                                    <p:animEffect transition="in" filter="wipe(right)">
                                      <p:cBhvr>
                                        <p:cTn id="16" dur="500"/>
                                        <p:tgtEl>
                                          <p:spTgt spid="19"/>
                                        </p:tgtEl>
                                      </p:cBhvr>
                                    </p:animEffect>
                                  </p:childTnLst>
                                </p:cTn>
                              </p:par>
                              <p:par>
                                <p:cTn id="17" presetID="12" presetClass="entr" presetSubtype="2"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p:tgtEl>
                                          <p:spTgt spid="24"/>
                                        </p:tgtEl>
                                        <p:attrNameLst>
                                          <p:attrName>ppt_x</p:attrName>
                                        </p:attrNameLst>
                                      </p:cBhvr>
                                      <p:tavLst>
                                        <p:tav tm="0">
                                          <p:val>
                                            <p:strVal val="#ppt_x+#ppt_w*1.125000"/>
                                          </p:val>
                                        </p:tav>
                                        <p:tav tm="100000">
                                          <p:val>
                                            <p:strVal val="#ppt_x"/>
                                          </p:val>
                                        </p:tav>
                                      </p:tavLst>
                                    </p:anim>
                                    <p:animEffect transition="in" filter="wipe(left)">
                                      <p:cBhvr>
                                        <p:cTn id="20" dur="500"/>
                                        <p:tgtEl>
                                          <p:spTgt spid="24"/>
                                        </p:tgtEl>
                                      </p:cBhvr>
                                    </p:animEffect>
                                  </p:childTnLst>
                                </p:cTn>
                              </p:par>
                              <p:par>
                                <p:cTn id="21" presetID="1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ppt_y</p:attrName>
                                        </p:attrNameLst>
                                      </p:cBhvr>
                                      <p:tavLst>
                                        <p:tav tm="0">
                                          <p:val>
                                            <p:strVal val="#ppt_y+#ppt_h*1.125000"/>
                                          </p:val>
                                        </p:tav>
                                        <p:tav tm="100000">
                                          <p:val>
                                            <p:strVal val="#ppt_y"/>
                                          </p:val>
                                        </p:tav>
                                      </p:tavLst>
                                    </p:anim>
                                    <p:animEffect transition="in" filter="wipe(up)">
                                      <p:cBhvr>
                                        <p:cTn id="24" dur="500"/>
                                        <p:tgtEl>
                                          <p:spTgt spid="14"/>
                                        </p:tgtEl>
                                      </p:cBhvr>
                                    </p:animEffect>
                                  </p:childTnLst>
                                </p:cTn>
                              </p:par>
                              <p:par>
                                <p:cTn id="25" presetID="22" presetClass="entr" presetSubtype="8"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left)">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a:off x="5095251" y="3629026"/>
            <a:ext cx="1740218" cy="1500189"/>
          </a:xfrm>
          <a:prstGeom prst="triangle">
            <a:avLst/>
          </a:prstGeom>
          <a:solidFill>
            <a:srgbClr val="F0CDE4"/>
          </a:solidFill>
          <a:ln w="3810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等腰三角形 4"/>
          <p:cNvSpPr/>
          <p:nvPr/>
        </p:nvSpPr>
        <p:spPr>
          <a:xfrm>
            <a:off x="4663778" y="3800476"/>
            <a:ext cx="1557906" cy="1343025"/>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 name="等腰三角形 5"/>
          <p:cNvSpPr/>
          <p:nvPr/>
        </p:nvSpPr>
        <p:spPr>
          <a:xfrm rot="10800000">
            <a:off x="302044" y="-2"/>
            <a:ext cx="1740218" cy="1500189"/>
          </a:xfrm>
          <a:prstGeom prst="triangle">
            <a:avLst/>
          </a:prstGeom>
          <a:noFill/>
          <a:ln w="38100">
            <a:solidFill>
              <a:srgbClr val="7680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l="11837" t="11938" b="5523"/>
          <a:stretch>
            <a:fillRect/>
          </a:stretch>
        </p:blipFill>
        <p:spPr>
          <a:xfrm rot="10399914">
            <a:off x="5368259" y="-232396"/>
            <a:ext cx="4058527" cy="5583183"/>
          </a:xfrm>
          <a:custGeom>
            <a:avLst/>
            <a:gdLst>
              <a:gd name="connsiteX0" fmla="*/ 5411369 w 5411369"/>
              <a:gd name="connsiteY0" fmla="*/ 7444244 h 7444244"/>
              <a:gd name="connsiteX1" fmla="*/ 0 w 5411369"/>
              <a:gd name="connsiteY1" fmla="*/ 6811608 h 7444244"/>
              <a:gd name="connsiteX2" fmla="*/ 796335 w 5411369"/>
              <a:gd name="connsiteY2" fmla="*/ 0 h 7444244"/>
              <a:gd name="connsiteX3" fmla="*/ 5411369 w 5411369"/>
              <a:gd name="connsiteY3" fmla="*/ 539537 h 7444244"/>
              <a:gd name="connsiteX4" fmla="*/ 5411369 w 5411369"/>
              <a:gd name="connsiteY4" fmla="*/ 7444244 h 7444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1369" h="7444244">
                <a:moveTo>
                  <a:pt x="5411369" y="7444244"/>
                </a:moveTo>
                <a:lnTo>
                  <a:pt x="0" y="6811608"/>
                </a:lnTo>
                <a:lnTo>
                  <a:pt x="796335" y="0"/>
                </a:lnTo>
                <a:lnTo>
                  <a:pt x="5411369" y="539537"/>
                </a:lnTo>
                <a:lnTo>
                  <a:pt x="5411369" y="7444244"/>
                </a:lnTo>
                <a:close/>
              </a:path>
            </a:pathLst>
          </a:custGeom>
        </p:spPr>
      </p:pic>
      <p:sp>
        <p:nvSpPr>
          <p:cNvPr id="8" name="等腰三角形 7"/>
          <p:cNvSpPr/>
          <p:nvPr/>
        </p:nvSpPr>
        <p:spPr>
          <a:xfrm rot="10800000">
            <a:off x="1" y="-14286"/>
            <a:ext cx="1172153" cy="1010477"/>
          </a:xfrm>
          <a:prstGeom prst="triangle">
            <a:avLst/>
          </a:prstGeom>
          <a:solidFill>
            <a:srgbClr val="404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9" name="等腰三角形 8"/>
          <p:cNvSpPr/>
          <p:nvPr/>
        </p:nvSpPr>
        <p:spPr>
          <a:xfrm rot="10800000">
            <a:off x="1384148" y="505237"/>
            <a:ext cx="752739" cy="648914"/>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0" name="等腰三角形 9"/>
          <p:cNvSpPr/>
          <p:nvPr/>
        </p:nvSpPr>
        <p:spPr>
          <a:xfrm>
            <a:off x="1762034" y="4100028"/>
            <a:ext cx="1210426" cy="1043473"/>
          </a:xfrm>
          <a:prstGeom prst="triangle">
            <a:avLst/>
          </a:prstGeom>
          <a:noFill/>
          <a:ln w="1905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1" name="文本框 10"/>
          <p:cNvSpPr txBox="1"/>
          <p:nvPr/>
        </p:nvSpPr>
        <p:spPr>
          <a:xfrm>
            <a:off x="224824" y="1896986"/>
            <a:ext cx="5201623" cy="761747"/>
          </a:xfrm>
          <a:prstGeom prst="rect">
            <a:avLst/>
          </a:prstGeom>
          <a:noFill/>
        </p:spPr>
        <p:txBody>
          <a:bodyPr wrap="square" rtlCol="0">
            <a:spAutoFit/>
          </a:bodyPr>
          <a:lstStyle/>
          <a:p>
            <a:pPr lvl="0"/>
            <a:r>
              <a:rPr lang="zh-CN" altLang="en-US" sz="4350" dirty="0">
                <a:solidFill>
                  <a:srgbClr val="404585"/>
                </a:solidFill>
                <a:latin typeface="方正兰亭超细黑简体" panose="02000000000000000000" pitchFamily="2" charset="-122"/>
                <a:ea typeface="方正兰亭超细黑简体" panose="02000000000000000000" pitchFamily="2" charset="-122"/>
              </a:rPr>
              <a:t>      感谢您的聆听！</a:t>
            </a:r>
          </a:p>
        </p:txBody>
      </p:sp>
    </p:spTree>
    <p:extLst>
      <p:ext uri="{BB962C8B-B14F-4D97-AF65-F5344CB8AC3E}">
        <p14:creationId xmlns:p14="http://schemas.microsoft.com/office/powerpoint/2010/main" val="2134109665"/>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8" presetClass="entr" presetSubtype="0" accel="50000" fill="hold" grpId="0" nodeType="clickEffect">
                                  <p:stCondLst>
                                    <p:cond delay="0"/>
                                  </p:stCondLst>
                                  <p:iterate type="lt">
                                    <p:tmPct val="38571"/>
                                  </p:iterate>
                                  <p:childTnLst>
                                    <p:set>
                                      <p:cBhvr>
                                        <p:cTn id="32" dur="1" fill="hold">
                                          <p:stCondLst>
                                            <p:cond delay="0"/>
                                          </p:stCondLst>
                                        </p:cTn>
                                        <p:tgtEl>
                                          <p:spTgt spid="11"/>
                                        </p:tgtEl>
                                        <p:attrNameLst>
                                          <p:attrName>style.visibility</p:attrName>
                                        </p:attrNameLst>
                                      </p:cBhvr>
                                      <p:to>
                                        <p:strVal val="visible"/>
                                      </p:to>
                                    </p:set>
                                    <p:set>
                                      <p:cBhvr>
                                        <p:cTn id="33" dur="455" fill="hold">
                                          <p:stCondLst>
                                            <p:cond delay="0"/>
                                          </p:stCondLst>
                                        </p:cTn>
                                        <p:tgtEl>
                                          <p:spTgt spid="11"/>
                                        </p:tgtEl>
                                        <p:attrNameLst>
                                          <p:attrName>style.rotation</p:attrName>
                                        </p:attrNameLst>
                                      </p:cBhvr>
                                      <p:to>
                                        <p:strVal val="-45.0"/>
                                      </p:to>
                                    </p:set>
                                    <p:anim calcmode="lin" valueType="num">
                                      <p:cBhvr>
                                        <p:cTn id="34" dur="455" fill="hold">
                                          <p:stCondLst>
                                            <p:cond delay="455"/>
                                          </p:stCondLst>
                                        </p:cTn>
                                        <p:tgtEl>
                                          <p:spTgt spid="11"/>
                                        </p:tgtEl>
                                        <p:attrNameLst>
                                          <p:attrName>style.rotation</p:attrName>
                                        </p:attrNameLst>
                                      </p:cBhvr>
                                      <p:tavLst>
                                        <p:tav tm="0">
                                          <p:val>
                                            <p:fltVal val="-45"/>
                                          </p:val>
                                        </p:tav>
                                        <p:tav tm="69900">
                                          <p:val>
                                            <p:fltVal val="45"/>
                                          </p:val>
                                        </p:tav>
                                        <p:tav tm="100000">
                                          <p:val>
                                            <p:fltVal val="0"/>
                                          </p:val>
                                        </p:tav>
                                      </p:tavLst>
                                    </p:anim>
                                    <p:anim calcmode="lin" valueType="num">
                                      <p:cBhvr>
                                        <p:cTn id="35" dur="455" fill="hold">
                                          <p:stCondLst>
                                            <p:cond delay="0"/>
                                          </p:stCondLst>
                                        </p:cTn>
                                        <p:tgtEl>
                                          <p:spTgt spid="11"/>
                                        </p:tgtEl>
                                        <p:attrNameLst>
                                          <p:attrName>ppt_y</p:attrName>
                                        </p:attrNameLst>
                                      </p:cBhvr>
                                      <p:tavLst>
                                        <p:tav tm="0">
                                          <p:val>
                                            <p:strVal val="#ppt_y-1"/>
                                          </p:val>
                                        </p:tav>
                                        <p:tav tm="100000">
                                          <p:val>
                                            <p:strVal val="#ppt_y-(0.354*#ppt_w-0.172*#ppt_h)"/>
                                          </p:val>
                                        </p:tav>
                                      </p:tavLst>
                                    </p:anim>
                                    <p:anim calcmode="lin" valueType="num">
                                      <p:cBhvr>
                                        <p:cTn id="36" dur="156" decel="50000" autoRev="1" fill="hold">
                                          <p:stCondLst>
                                            <p:cond delay="455"/>
                                          </p:stCondLst>
                                        </p:cTn>
                                        <p:tgtEl>
                                          <p:spTgt spid="11"/>
                                        </p:tgtEl>
                                        <p:attrNameLst>
                                          <p:attrName>ppt_y</p:attrName>
                                        </p:attrNameLst>
                                      </p:cBhvr>
                                      <p:tavLst>
                                        <p:tav tm="0">
                                          <p:val>
                                            <p:strVal val="#ppt_y-(0.354*#ppt_w-0.172*#ppt_h)"/>
                                          </p:val>
                                        </p:tav>
                                        <p:tav tm="100000">
                                          <p:val>
                                            <p:strVal val="#ppt_y-(0.354*#ppt_w-0.172*#ppt_h)-#ppt_h/2"/>
                                          </p:val>
                                        </p:tav>
                                      </p:tavLst>
                                    </p:anim>
                                    <p:anim calcmode="lin" valueType="num">
                                      <p:cBhvr>
                                        <p:cTn id="37" dur="136" fill="hold">
                                          <p:stCondLst>
                                            <p:cond delay="864"/>
                                          </p:stCondLst>
                                        </p:cTn>
                                        <p:tgtEl>
                                          <p:spTgt spid="11"/>
                                        </p:tgtEl>
                                        <p:attrNameLst>
                                          <p:attrName>ppt_y</p:attrName>
                                        </p:attrNameLst>
                                      </p:cBhvr>
                                      <p:tavLst>
                                        <p:tav tm="0">
                                          <p:val>
                                            <p:strVal val="#ppt_y-(0.354*#ppt_w-0.172*#ppt_h)"/>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up)">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263603" y="3757612"/>
            <a:ext cx="1987302" cy="1385888"/>
            <a:chOff x="6218370" y="4838701"/>
            <a:chExt cx="2895588" cy="2019300"/>
          </a:xfrm>
        </p:grpSpPr>
        <p:sp>
          <p:nvSpPr>
            <p:cNvPr id="5" name="等腰三角形 4"/>
            <p:cNvSpPr/>
            <p:nvPr/>
          </p:nvSpPr>
          <p:spPr>
            <a:xfrm>
              <a:off x="6793667" y="4838701"/>
              <a:ext cx="2320291" cy="2000252"/>
            </a:xfrm>
            <a:prstGeom prst="triangle">
              <a:avLst/>
            </a:prstGeom>
            <a:solidFill>
              <a:srgbClr val="F0CDE4"/>
            </a:solidFill>
            <a:ln w="3810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 name="等腰三角形 5"/>
            <p:cNvSpPr/>
            <p:nvPr/>
          </p:nvSpPr>
          <p:spPr>
            <a:xfrm>
              <a:off x="6218370" y="5067301"/>
              <a:ext cx="2077208" cy="1790700"/>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
        <p:nvSpPr>
          <p:cNvPr id="7" name="等腰三角形 6"/>
          <p:cNvSpPr/>
          <p:nvPr/>
        </p:nvSpPr>
        <p:spPr>
          <a:xfrm>
            <a:off x="7326421" y="4084529"/>
            <a:ext cx="1210426" cy="1043473"/>
          </a:xfrm>
          <a:prstGeom prst="triangle">
            <a:avLst/>
          </a:prstGeom>
          <a:noFill/>
          <a:ln w="1905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8" name="文本框 7"/>
          <p:cNvSpPr txBox="1"/>
          <p:nvPr/>
        </p:nvSpPr>
        <p:spPr>
          <a:xfrm>
            <a:off x="3612227" y="1890553"/>
            <a:ext cx="3842782" cy="769441"/>
          </a:xfrm>
          <a:prstGeom prst="rect">
            <a:avLst/>
          </a:prstGeom>
          <a:noFill/>
        </p:spPr>
        <p:txBody>
          <a:bodyPr wrap="square" rtlCol="0">
            <a:spAutoFit/>
          </a:bodyPr>
          <a:lstStyle/>
          <a:p>
            <a:pPr lvl="0" algn="dist"/>
            <a:r>
              <a:rPr lang="zh-CN" altLang="en-US" sz="4400" dirty="0">
                <a:solidFill>
                  <a:schemeClr val="accent5">
                    <a:lumMod val="50000"/>
                  </a:schemeClr>
                </a:solidFill>
                <a:latin typeface="方正兰亭粗黑简体" panose="02000000000000000000" pitchFamily="2" charset="-122"/>
                <a:ea typeface="方正兰亭粗黑简体" panose="02000000000000000000" pitchFamily="2" charset="-122"/>
              </a:rPr>
              <a:t>问题描述</a:t>
            </a:r>
            <a:endParaRPr lang="zh-CN" altLang="en-US" sz="4350" dirty="0">
              <a:solidFill>
                <a:schemeClr val="accent5">
                  <a:lumMod val="50000"/>
                </a:schemeClr>
              </a:solidFill>
              <a:latin typeface="方正兰亭粗黑简体" panose="02000000000000000000" pitchFamily="2" charset="-122"/>
              <a:ea typeface="方正兰亭粗黑简体" panose="02000000000000000000" pitchFamily="2" charset="-122"/>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rcRect l="35787" b="71068"/>
          <a:stretch>
            <a:fillRect/>
          </a:stretch>
        </p:blipFill>
        <p:spPr>
          <a:xfrm>
            <a:off x="1" y="1785937"/>
            <a:ext cx="5071304" cy="3357563"/>
          </a:xfrm>
          <a:custGeom>
            <a:avLst/>
            <a:gdLst>
              <a:gd name="connsiteX0" fmla="*/ 0 w 7365980"/>
              <a:gd name="connsiteY0" fmla="*/ 0 h 4876800"/>
              <a:gd name="connsiteX1" fmla="*/ 7365980 w 7365980"/>
              <a:gd name="connsiteY1" fmla="*/ 0 h 4876800"/>
              <a:gd name="connsiteX2" fmla="*/ 7365980 w 7365980"/>
              <a:gd name="connsiteY2" fmla="*/ 4876800 h 4876800"/>
              <a:gd name="connsiteX3" fmla="*/ 0 w 7365980"/>
              <a:gd name="connsiteY3" fmla="*/ 4876800 h 4876800"/>
              <a:gd name="connsiteX4" fmla="*/ 0 w 736598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5980" h="4876800">
                <a:moveTo>
                  <a:pt x="0" y="0"/>
                </a:moveTo>
                <a:lnTo>
                  <a:pt x="7365980" y="0"/>
                </a:lnTo>
                <a:lnTo>
                  <a:pt x="7365980" y="4876800"/>
                </a:lnTo>
                <a:lnTo>
                  <a:pt x="0" y="4876800"/>
                </a:lnTo>
                <a:lnTo>
                  <a:pt x="0" y="0"/>
                </a:lnTo>
                <a:close/>
              </a:path>
            </a:pathLst>
          </a:custGeom>
        </p:spPr>
      </p:pic>
      <p:sp>
        <p:nvSpPr>
          <p:cNvPr id="10" name="任意多边形 9"/>
          <p:cNvSpPr/>
          <p:nvPr/>
        </p:nvSpPr>
        <p:spPr>
          <a:xfrm>
            <a:off x="1843087" y="1357312"/>
            <a:ext cx="1678388" cy="1900238"/>
          </a:xfrm>
          <a:custGeom>
            <a:avLst/>
            <a:gdLst>
              <a:gd name="connsiteX0" fmla="*/ 0 w 2237850"/>
              <a:gd name="connsiteY0" fmla="*/ 0 h 2533650"/>
              <a:gd name="connsiteX1" fmla="*/ 2237850 w 2237850"/>
              <a:gd name="connsiteY1" fmla="*/ 0 h 2533650"/>
              <a:gd name="connsiteX2" fmla="*/ 2237850 w 2237850"/>
              <a:gd name="connsiteY2" fmla="*/ 666749 h 2533650"/>
              <a:gd name="connsiteX3" fmla="*/ 2148627 w 2237850"/>
              <a:gd name="connsiteY3" fmla="*/ 666749 h 2533650"/>
              <a:gd name="connsiteX4" fmla="*/ 2148627 w 2237850"/>
              <a:gd name="connsiteY4" fmla="*/ 89223 h 2533650"/>
              <a:gd name="connsiteX5" fmla="*/ 89223 w 2237850"/>
              <a:gd name="connsiteY5" fmla="*/ 89223 h 2533650"/>
              <a:gd name="connsiteX6" fmla="*/ 89223 w 2237850"/>
              <a:gd name="connsiteY6" fmla="*/ 2444427 h 2533650"/>
              <a:gd name="connsiteX7" fmla="*/ 2148627 w 2237850"/>
              <a:gd name="connsiteY7" fmla="*/ 2444427 h 2533650"/>
              <a:gd name="connsiteX8" fmla="*/ 2148627 w 2237850"/>
              <a:gd name="connsiteY8" fmla="*/ 1981136 h 2533650"/>
              <a:gd name="connsiteX9" fmla="*/ 2237850 w 2237850"/>
              <a:gd name="connsiteY9" fmla="*/ 1981136 h 2533650"/>
              <a:gd name="connsiteX10" fmla="*/ 2237850 w 2237850"/>
              <a:gd name="connsiteY10" fmla="*/ 2533650 h 2533650"/>
              <a:gd name="connsiteX11" fmla="*/ 0 w 2237850"/>
              <a:gd name="connsiteY11" fmla="*/ 2533650 h 2533650"/>
              <a:gd name="connsiteX12" fmla="*/ 0 w 2237850"/>
              <a:gd name="connsiteY12" fmla="*/ 0 h 25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850" h="2533650">
                <a:moveTo>
                  <a:pt x="0" y="0"/>
                </a:moveTo>
                <a:lnTo>
                  <a:pt x="2237850" y="0"/>
                </a:lnTo>
                <a:lnTo>
                  <a:pt x="2237850" y="666749"/>
                </a:lnTo>
                <a:lnTo>
                  <a:pt x="2148627" y="666749"/>
                </a:lnTo>
                <a:lnTo>
                  <a:pt x="2148627" y="89223"/>
                </a:lnTo>
                <a:lnTo>
                  <a:pt x="89223" y="89223"/>
                </a:lnTo>
                <a:lnTo>
                  <a:pt x="89223" y="2444427"/>
                </a:lnTo>
                <a:lnTo>
                  <a:pt x="2148627" y="2444427"/>
                </a:lnTo>
                <a:lnTo>
                  <a:pt x="2148627" y="1981136"/>
                </a:lnTo>
                <a:lnTo>
                  <a:pt x="2237850" y="1981136"/>
                </a:lnTo>
                <a:lnTo>
                  <a:pt x="2237850" y="2533650"/>
                </a:lnTo>
                <a:lnTo>
                  <a:pt x="0" y="253365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11" name="文本框 10"/>
          <p:cNvSpPr txBox="1"/>
          <p:nvPr/>
        </p:nvSpPr>
        <p:spPr>
          <a:xfrm>
            <a:off x="3621488" y="2571658"/>
            <a:ext cx="3762083" cy="323165"/>
          </a:xfrm>
          <a:prstGeom prst="rect">
            <a:avLst/>
          </a:prstGeom>
          <a:noFill/>
        </p:spPr>
        <p:txBody>
          <a:bodyPr wrap="square" rtlCol="0">
            <a:spAutoFit/>
          </a:bodyPr>
          <a:lstStyle/>
          <a:p>
            <a:pPr algn="dist"/>
            <a:r>
              <a:rPr lang="en-US" altLang="zh-CN" sz="1500" dirty="0">
                <a:solidFill>
                  <a:srgbClr val="404585"/>
                </a:solidFill>
                <a:latin typeface="造字工房悦黑演示版常规体" pitchFamily="50" charset="-122"/>
                <a:ea typeface="造字工房悦黑演示版常规体" pitchFamily="50" charset="-122"/>
              </a:rPr>
              <a:t>CLICK TO ADD UP YOUR TITLE HERE</a:t>
            </a:r>
            <a:endParaRPr lang="zh-CN" altLang="en-US" sz="1500" dirty="0">
              <a:solidFill>
                <a:srgbClr val="404585"/>
              </a:solidFill>
              <a:latin typeface="造字工房悦黑演示版常规体" pitchFamily="50" charset="-122"/>
              <a:ea typeface="造字工房悦黑演示版常规体" pitchFamily="50" charset="-122"/>
            </a:endParaRPr>
          </a:p>
        </p:txBody>
      </p:sp>
      <p:sp>
        <p:nvSpPr>
          <p:cNvPr id="12" name="文本框 11"/>
          <p:cNvSpPr txBox="1"/>
          <p:nvPr/>
        </p:nvSpPr>
        <p:spPr>
          <a:xfrm>
            <a:off x="2271712" y="1329541"/>
            <a:ext cx="935438" cy="2008242"/>
          </a:xfrm>
          <a:prstGeom prst="rect">
            <a:avLst/>
          </a:prstGeom>
          <a:noFill/>
        </p:spPr>
        <p:txBody>
          <a:bodyPr wrap="square" rtlCol="0">
            <a:spAutoFit/>
          </a:bodyPr>
          <a:lstStyle/>
          <a:p>
            <a:r>
              <a:rPr lang="en-US" altLang="zh-CN" sz="12450" dirty="0">
                <a:solidFill>
                  <a:srgbClr val="404585"/>
                </a:solidFill>
                <a:latin typeface="Impact" panose="020B0806030902050204" pitchFamily="34" charset="0"/>
              </a:rPr>
              <a:t>1</a:t>
            </a:r>
            <a:endParaRPr lang="zh-CN" altLang="en-US" sz="12450" dirty="0">
              <a:solidFill>
                <a:srgbClr val="404585"/>
              </a:solidFill>
              <a:latin typeface="Impact" panose="020B0806030902050204" pitchFamily="34" charset="0"/>
            </a:endParaRPr>
          </a:p>
        </p:txBody>
      </p:sp>
    </p:spTree>
    <p:extLst>
      <p:ext uri="{BB962C8B-B14F-4D97-AF65-F5344CB8AC3E}">
        <p14:creationId xmlns:p14="http://schemas.microsoft.com/office/powerpoint/2010/main" val="164836495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52" presetClass="entr" presetSubtype="0" fill="hold" grpId="0" nodeType="clickEffect">
                                  <p:stCondLst>
                                    <p:cond delay="0"/>
                                  </p:stCondLst>
                                  <p:iterate type="lt">
                                    <p:tmPct val="26000"/>
                                  </p:iterate>
                                  <p:childTnLst>
                                    <p:set>
                                      <p:cBhvr>
                                        <p:cTn id="33" dur="1" fill="hold">
                                          <p:stCondLst>
                                            <p:cond delay="0"/>
                                          </p:stCondLst>
                                        </p:cTn>
                                        <p:tgtEl>
                                          <p:spTgt spid="8"/>
                                        </p:tgtEl>
                                        <p:attrNameLst>
                                          <p:attrName>style.visibility</p:attrName>
                                        </p:attrNameLst>
                                      </p:cBhvr>
                                      <p:to>
                                        <p:strVal val="visible"/>
                                      </p:to>
                                    </p:set>
                                    <p:animScale>
                                      <p:cBhvr>
                                        <p:cTn id="34"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8"/>
                                        </p:tgtEl>
                                        <p:attrNameLst>
                                          <p:attrName>ppt_x</p:attrName>
                                          <p:attrName>ppt_y</p:attrName>
                                        </p:attrNameLst>
                                      </p:cBhvr>
                                    </p:animMotion>
                                    <p:animEffect transition="in" filter="fade">
                                      <p:cBhvr>
                                        <p:cTn id="36" dur="1000"/>
                                        <p:tgtEl>
                                          <p:spTgt spid="8"/>
                                        </p:tgtEl>
                                      </p:cBhvr>
                                    </p:animEffect>
                                  </p:childTnLst>
                                </p:cTn>
                              </p:par>
                              <p:par>
                                <p:cTn id="37" presetID="52" presetClass="entr" presetSubtype="0" fill="hold" grpId="0" nodeType="withEffect">
                                  <p:stCondLst>
                                    <p:cond delay="0"/>
                                  </p:stCondLst>
                                  <p:iterate type="lt">
                                    <p:tmPct val="5417"/>
                                  </p:iterate>
                                  <p:childTnLst>
                                    <p:set>
                                      <p:cBhvr>
                                        <p:cTn id="38" dur="1" fill="hold">
                                          <p:stCondLst>
                                            <p:cond delay="0"/>
                                          </p:stCondLst>
                                        </p:cTn>
                                        <p:tgtEl>
                                          <p:spTgt spid="11"/>
                                        </p:tgtEl>
                                        <p:attrNameLst>
                                          <p:attrName>style.visibility</p:attrName>
                                        </p:attrNameLst>
                                      </p:cBhvr>
                                      <p:to>
                                        <p:strVal val="visible"/>
                                      </p:to>
                                    </p:set>
                                    <p:animScale>
                                      <p:cBhvr>
                                        <p:cTn id="39"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11"/>
                                        </p:tgtEl>
                                        <p:attrNameLst>
                                          <p:attrName>ppt_x</p:attrName>
                                          <p:attrName>ppt_y</p:attrName>
                                        </p:attrNameLst>
                                      </p:cBhvr>
                                    </p:animMotion>
                                    <p:animEffect transition="in" filter="fade">
                                      <p:cBhvr>
                                        <p:cTn id="4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4792" y="-64181"/>
            <a:ext cx="2800367" cy="1757762"/>
            <a:chOff x="-139723" y="-85574"/>
            <a:chExt cx="3733823" cy="2343682"/>
          </a:xfrm>
        </p:grpSpPr>
        <p:sp>
          <p:nvSpPr>
            <p:cNvPr id="5" name="等腰三角形 4"/>
            <p:cNvSpPr/>
            <p:nvPr/>
          </p:nvSpPr>
          <p:spPr>
            <a:xfrm rot="10800000">
              <a:off x="986266" y="7437"/>
              <a:ext cx="730501" cy="629742"/>
            </a:xfrm>
            <a:prstGeom prst="triangle">
              <a:avLst/>
            </a:prstGeom>
            <a:solidFill>
              <a:srgbClr val="F0CDE4"/>
            </a:solidFill>
            <a:ln w="3810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 name="等腰三角形 5"/>
            <p:cNvSpPr/>
            <p:nvPr/>
          </p:nvSpPr>
          <p:spPr>
            <a:xfrm rot="10800000">
              <a:off x="1243918" y="1440"/>
              <a:ext cx="653970" cy="563769"/>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l="11837" t="11938" b="5523"/>
            <a:stretch>
              <a:fillRect/>
            </a:stretch>
          </p:blipFill>
          <p:spPr>
            <a:xfrm rot="21199914">
              <a:off x="-139723" y="-85574"/>
              <a:ext cx="1703670" cy="2343682"/>
            </a:xfrm>
            <a:custGeom>
              <a:avLst/>
              <a:gdLst>
                <a:gd name="connsiteX0" fmla="*/ 5411369 w 5411369"/>
                <a:gd name="connsiteY0" fmla="*/ 7444244 h 7444244"/>
                <a:gd name="connsiteX1" fmla="*/ 0 w 5411369"/>
                <a:gd name="connsiteY1" fmla="*/ 6811608 h 7444244"/>
                <a:gd name="connsiteX2" fmla="*/ 796335 w 5411369"/>
                <a:gd name="connsiteY2" fmla="*/ 0 h 7444244"/>
                <a:gd name="connsiteX3" fmla="*/ 5411369 w 5411369"/>
                <a:gd name="connsiteY3" fmla="*/ 539537 h 7444244"/>
                <a:gd name="connsiteX4" fmla="*/ 5411369 w 5411369"/>
                <a:gd name="connsiteY4" fmla="*/ 7444244 h 7444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1369" h="7444244">
                  <a:moveTo>
                    <a:pt x="5411369" y="7444244"/>
                  </a:moveTo>
                  <a:lnTo>
                    <a:pt x="0" y="6811608"/>
                  </a:lnTo>
                  <a:lnTo>
                    <a:pt x="796335" y="0"/>
                  </a:lnTo>
                  <a:lnTo>
                    <a:pt x="5411369" y="539537"/>
                  </a:lnTo>
                  <a:lnTo>
                    <a:pt x="5411369" y="7444244"/>
                  </a:lnTo>
                  <a:close/>
                </a:path>
              </a:pathLst>
            </a:custGeom>
          </p:spPr>
        </p:pic>
        <p:sp>
          <p:nvSpPr>
            <p:cNvPr id="8" name="文本框 26"/>
            <p:cNvSpPr>
              <a:spLocks noChangeArrowheads="1"/>
            </p:cNvSpPr>
            <p:nvPr/>
          </p:nvSpPr>
          <p:spPr bwMode="auto">
            <a:xfrm>
              <a:off x="808530" y="559567"/>
              <a:ext cx="2785570" cy="523220"/>
            </a:xfrm>
            <a:prstGeom prst="rect">
              <a:avLst/>
            </a:prstGeom>
            <a:noFill/>
            <a:ln w="9525">
              <a:noFill/>
              <a:miter lim="800000"/>
            </a:ln>
          </p:spPr>
          <p:txBody>
            <a:bodyPr wrap="square" lIns="68580" tIns="34290" rIns="68580" bIns="34290">
              <a:spAutoFit/>
            </a:bodyPr>
            <a:lstStyle/>
            <a:p>
              <a:pPr algn="dist"/>
              <a:r>
                <a:rPr lang="zh-CN" altLang="en-US" sz="2100" b="1" dirty="0">
                  <a:solidFill>
                    <a:srgbClr val="404040"/>
                  </a:solidFill>
                  <a:latin typeface="华文细黑" panose="02010600040101010101" pitchFamily="2" charset="-122"/>
                  <a:ea typeface="华文细黑" panose="02010600040101010101" pitchFamily="2" charset="-122"/>
                  <a:sym typeface="宋体" panose="02010600030101010101" pitchFamily="2" charset="-122"/>
                </a:rPr>
                <a:t>问题重述 </a:t>
              </a:r>
            </a:p>
          </p:txBody>
        </p:sp>
      </p:grpSp>
      <p:cxnSp>
        <p:nvCxnSpPr>
          <p:cNvPr id="9" name="直接连接符 8"/>
          <p:cNvCxnSpPr/>
          <p:nvPr/>
        </p:nvCxnSpPr>
        <p:spPr>
          <a:xfrm>
            <a:off x="2699792" y="3003798"/>
            <a:ext cx="0" cy="129614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499992" y="3003798"/>
            <a:ext cx="0" cy="129614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300192" y="3003798"/>
            <a:ext cx="0" cy="129614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67360" y="3039802"/>
            <a:ext cx="2232432" cy="1739949"/>
            <a:chOff x="880128" y="3075806"/>
            <a:chExt cx="1819664" cy="1739949"/>
          </a:xfrm>
        </p:grpSpPr>
        <p:sp>
          <p:nvSpPr>
            <p:cNvPr id="13" name="文本框 25"/>
            <p:cNvSpPr txBox="1"/>
            <p:nvPr/>
          </p:nvSpPr>
          <p:spPr>
            <a:xfrm>
              <a:off x="880128" y="3435846"/>
              <a:ext cx="1819664" cy="1379909"/>
            </a:xfrm>
            <a:prstGeom prst="rect">
              <a:avLst/>
            </a:prstGeom>
            <a:noFill/>
          </p:spPr>
          <p:txBody>
            <a:bodyPr wrap="square" lIns="86404" tIns="43202" rIns="86404" bIns="43202">
              <a:spAutoFit/>
            </a:bodyPr>
            <a:lstStyle/>
            <a:p>
              <a:pPr>
                <a:lnSpc>
                  <a:spcPct val="120000"/>
                </a:lnSpc>
                <a:defRPr/>
              </a:pPr>
              <a:r>
                <a:rPr lang="zh-CN" altLang="en-US" sz="1400" dirty="0"/>
                <a:t>         一系列人口政策的颁布和施行，使得我国人口发展出现了一些新的特点。老龄化进程加速、生育意愿与实际生育水平走低等。</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1043602" y="3075806"/>
              <a:ext cx="1455758" cy="338554"/>
            </a:xfrm>
            <a:prstGeom prst="rect">
              <a:avLst/>
            </a:prstGeom>
          </p:spPr>
          <p:txBody>
            <a:bodyPr wrap="square">
              <a:spAutoFit/>
            </a:bodyPr>
            <a:lstStyle/>
            <a:p>
              <a:pPr lvl="0" algn="ctr"/>
              <a:r>
                <a:rPr lang="zh-CN" altLang="en-US" sz="1600" b="1" spc="100" dirty="0">
                  <a:solidFill>
                    <a:schemeClr val="tx1">
                      <a:lumMod val="65000"/>
                      <a:lumOff val="35000"/>
                    </a:schemeClr>
                  </a:solidFill>
                  <a:latin typeface="微软雅黑" panose="020B0503020204020204" pitchFamily="34" charset="-122"/>
                  <a:ea typeface="微软雅黑" panose="020B0503020204020204" pitchFamily="34" charset="-122"/>
                </a:rPr>
                <a:t>社会背景</a:t>
              </a:r>
            </a:p>
          </p:txBody>
        </p:sp>
      </p:grpSp>
      <p:grpSp>
        <p:nvGrpSpPr>
          <p:cNvPr id="15" name="组合 14"/>
          <p:cNvGrpSpPr/>
          <p:nvPr/>
        </p:nvGrpSpPr>
        <p:grpSpPr>
          <a:xfrm>
            <a:off x="2699792" y="3039802"/>
            <a:ext cx="1819664" cy="1739949"/>
            <a:chOff x="2699792" y="3075806"/>
            <a:chExt cx="1819664" cy="1739949"/>
          </a:xfrm>
        </p:grpSpPr>
        <p:sp>
          <p:nvSpPr>
            <p:cNvPr id="16" name="文本框 15"/>
            <p:cNvSpPr txBox="1"/>
            <p:nvPr/>
          </p:nvSpPr>
          <p:spPr>
            <a:xfrm>
              <a:off x="2699792" y="3435846"/>
              <a:ext cx="1819664" cy="1379909"/>
            </a:xfrm>
            <a:prstGeom prst="rect">
              <a:avLst/>
            </a:prstGeom>
            <a:noFill/>
          </p:spPr>
          <p:txBody>
            <a:bodyPr wrap="square" lIns="86404" tIns="43202" rIns="86404" bIns="43202">
              <a:spAutoFit/>
            </a:bodyPr>
            <a:lstStyle/>
            <a:p>
              <a:pPr>
                <a:lnSpc>
                  <a:spcPct val="120000"/>
                </a:lnSpc>
                <a:defRPr/>
              </a:pPr>
              <a:r>
                <a:rPr lang="zh-CN" altLang="en-US" sz="1400" dirty="0"/>
                <a:t>         查阅资料，在继续实行“全面二孩增策” 条件下，建立数学模型，预测</a:t>
              </a:r>
              <a:r>
                <a:rPr lang="en-US" altLang="zh-CN" sz="1400" dirty="0"/>
                <a:t>2030</a:t>
              </a:r>
              <a:r>
                <a:rPr lang="zh-CN" altLang="en-US" sz="1400" dirty="0"/>
                <a:t>年和</a:t>
              </a:r>
              <a:r>
                <a:rPr lang="en-US" altLang="zh-CN" sz="1400" dirty="0"/>
                <a:t>2050</a:t>
              </a:r>
              <a:r>
                <a:rPr lang="zh-CN" altLang="en-US" sz="1400" dirty="0"/>
                <a:t>我国 人口总数。 </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2863266" y="3075806"/>
              <a:ext cx="1576654" cy="338554"/>
            </a:xfrm>
            <a:prstGeom prst="rect">
              <a:avLst/>
            </a:prstGeom>
          </p:spPr>
          <p:txBody>
            <a:bodyPr wrap="square">
              <a:spAutoFit/>
            </a:bodyPr>
            <a:lstStyle/>
            <a:p>
              <a:pPr lvl="0" algn="ctr"/>
              <a:r>
                <a:rPr lang="zh-CN" altLang="en-US" sz="1600" b="1" spc="100" dirty="0">
                  <a:solidFill>
                    <a:schemeClr val="tx1">
                      <a:lumMod val="65000"/>
                      <a:lumOff val="35000"/>
                    </a:schemeClr>
                  </a:solidFill>
                  <a:latin typeface="微软雅黑" panose="020B0503020204020204" pitchFamily="34" charset="-122"/>
                  <a:ea typeface="微软雅黑" panose="020B0503020204020204" pitchFamily="34" charset="-122"/>
                </a:rPr>
                <a:t>问题一 </a:t>
              </a:r>
            </a:p>
          </p:txBody>
        </p:sp>
      </p:grpSp>
      <p:grpSp>
        <p:nvGrpSpPr>
          <p:cNvPr id="18" name="组合 17"/>
          <p:cNvGrpSpPr/>
          <p:nvPr/>
        </p:nvGrpSpPr>
        <p:grpSpPr>
          <a:xfrm>
            <a:off x="4499992" y="3039802"/>
            <a:ext cx="1819664" cy="1739949"/>
            <a:chOff x="4499992" y="3075806"/>
            <a:chExt cx="1819664" cy="1739949"/>
          </a:xfrm>
        </p:grpSpPr>
        <p:sp>
          <p:nvSpPr>
            <p:cNvPr id="19" name="文本框 25"/>
            <p:cNvSpPr txBox="1"/>
            <p:nvPr/>
          </p:nvSpPr>
          <p:spPr>
            <a:xfrm>
              <a:off x="4499992" y="3435846"/>
              <a:ext cx="1819664" cy="1379909"/>
            </a:xfrm>
            <a:prstGeom prst="rect">
              <a:avLst/>
            </a:prstGeom>
            <a:noFill/>
          </p:spPr>
          <p:txBody>
            <a:bodyPr wrap="square" lIns="86404" tIns="43202" rIns="86404" bIns="43202">
              <a:spAutoFit/>
            </a:bodyPr>
            <a:lstStyle/>
            <a:p>
              <a:pPr>
                <a:lnSpc>
                  <a:spcPct val="120000"/>
                </a:lnSpc>
                <a:defRPr/>
              </a:pPr>
              <a:r>
                <a:rPr lang="zh-CN" altLang="en-US" sz="1400" dirty="0"/>
                <a:t>         选择实行“全面放开” 或“放开三孩”政策，建立数学模型，预测中国人口发展的可能结果。</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4663466" y="3075806"/>
              <a:ext cx="1351254" cy="338554"/>
            </a:xfrm>
            <a:prstGeom prst="rect">
              <a:avLst/>
            </a:prstGeom>
          </p:spPr>
          <p:txBody>
            <a:bodyPr wrap="square">
              <a:spAutoFit/>
            </a:bodyPr>
            <a:lstStyle/>
            <a:p>
              <a:pPr lvl="0" algn="ctr"/>
              <a:r>
                <a:rPr lang="zh-CN" altLang="en-US" sz="1600" b="1" spc="100" dirty="0">
                  <a:solidFill>
                    <a:schemeClr val="tx1">
                      <a:lumMod val="65000"/>
                      <a:lumOff val="35000"/>
                    </a:schemeClr>
                  </a:solidFill>
                  <a:latin typeface="微软雅黑" panose="020B0503020204020204" pitchFamily="34" charset="-122"/>
                  <a:ea typeface="微软雅黑" panose="020B0503020204020204" pitchFamily="34" charset="-122"/>
                </a:rPr>
                <a:t>问题二 </a:t>
              </a:r>
            </a:p>
          </p:txBody>
        </p:sp>
      </p:grpSp>
      <p:grpSp>
        <p:nvGrpSpPr>
          <p:cNvPr id="21" name="组合 20"/>
          <p:cNvGrpSpPr/>
          <p:nvPr/>
        </p:nvGrpSpPr>
        <p:grpSpPr>
          <a:xfrm>
            <a:off x="6372200" y="3039802"/>
            <a:ext cx="1819664" cy="1739949"/>
            <a:chOff x="6372200" y="3075806"/>
            <a:chExt cx="1819664" cy="1739949"/>
          </a:xfrm>
        </p:grpSpPr>
        <p:sp>
          <p:nvSpPr>
            <p:cNvPr id="22" name="文本框 25"/>
            <p:cNvSpPr txBox="1"/>
            <p:nvPr/>
          </p:nvSpPr>
          <p:spPr>
            <a:xfrm>
              <a:off x="6372200" y="3435846"/>
              <a:ext cx="1819664" cy="1379909"/>
            </a:xfrm>
            <a:prstGeom prst="rect">
              <a:avLst/>
            </a:prstGeom>
            <a:noFill/>
          </p:spPr>
          <p:txBody>
            <a:bodyPr wrap="square" lIns="86404" tIns="43202" rIns="86404" bIns="43202">
              <a:spAutoFit/>
            </a:bodyPr>
            <a:lstStyle/>
            <a:p>
              <a:pPr>
                <a:lnSpc>
                  <a:spcPct val="120000"/>
                </a:lnSpc>
              </a:pPr>
              <a:r>
                <a:rPr lang="zh-CN" altLang="en-US" sz="1400" dirty="0"/>
                <a:t>         了解其他主要国家的人口发展及其政策，对其进行比较，对中国人口综合状况做出判断。</a:t>
              </a:r>
            </a:p>
          </p:txBody>
        </p:sp>
        <p:sp>
          <p:nvSpPr>
            <p:cNvPr id="23" name="矩形 22"/>
            <p:cNvSpPr/>
            <p:nvPr/>
          </p:nvSpPr>
          <p:spPr>
            <a:xfrm>
              <a:off x="6535674" y="3075806"/>
              <a:ext cx="1338326" cy="338554"/>
            </a:xfrm>
            <a:prstGeom prst="rect">
              <a:avLst/>
            </a:prstGeom>
          </p:spPr>
          <p:txBody>
            <a:bodyPr wrap="square">
              <a:spAutoFit/>
            </a:bodyPr>
            <a:lstStyle/>
            <a:p>
              <a:pPr lvl="0" algn="ctr"/>
              <a:r>
                <a:rPr lang="zh-CN" altLang="en-US" sz="1600" b="1" spc="100" dirty="0">
                  <a:solidFill>
                    <a:schemeClr val="tx1">
                      <a:lumMod val="65000"/>
                      <a:lumOff val="35000"/>
                    </a:schemeClr>
                  </a:solidFill>
                  <a:latin typeface="微软雅黑" panose="020B0503020204020204" pitchFamily="34" charset="-122"/>
                  <a:ea typeface="微软雅黑" panose="020B0503020204020204" pitchFamily="34" charset="-122"/>
                </a:rPr>
                <a:t>问题三</a:t>
              </a:r>
            </a:p>
          </p:txBody>
        </p:sp>
      </p:grpSp>
      <p:grpSp>
        <p:nvGrpSpPr>
          <p:cNvPr id="24" name="组合 23"/>
          <p:cNvGrpSpPr/>
          <p:nvPr/>
        </p:nvGrpSpPr>
        <p:grpSpPr>
          <a:xfrm>
            <a:off x="4572000" y="1347615"/>
            <a:ext cx="1584176" cy="1440160"/>
            <a:chOff x="4572000" y="1347615"/>
            <a:chExt cx="1584176" cy="1440160"/>
          </a:xfrm>
        </p:grpSpPr>
        <p:sp>
          <p:nvSpPr>
            <p:cNvPr id="25" name="流程图: 手动操作 24"/>
            <p:cNvSpPr/>
            <p:nvPr/>
          </p:nvSpPr>
          <p:spPr>
            <a:xfrm rot="16200000">
              <a:off x="4644008" y="1275607"/>
              <a:ext cx="1440160" cy="1584176"/>
            </a:xfrm>
            <a:prstGeom prst="flowChartManualOperation">
              <a:avLst/>
            </a:prstGeom>
            <a:solidFill>
              <a:srgbClr val="404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6" name="KSO_Shape"/>
            <p:cNvSpPr>
              <a:spLocks/>
            </p:cNvSpPr>
            <p:nvPr/>
          </p:nvSpPr>
          <p:spPr bwMode="auto">
            <a:xfrm>
              <a:off x="5124222" y="1864334"/>
              <a:ext cx="479731" cy="471736"/>
            </a:xfrm>
            <a:custGeom>
              <a:avLst/>
              <a:gdLst>
                <a:gd name="T0" fmla="*/ 1840657 w 4293"/>
                <a:gd name="T1" fmla="*/ 1035711 h 4218"/>
                <a:gd name="T2" fmla="*/ 1891688 w 4293"/>
                <a:gd name="T3" fmla="*/ 969592 h 4218"/>
                <a:gd name="T4" fmla="*/ 1900119 w 4293"/>
                <a:gd name="T5" fmla="*/ 893267 h 4218"/>
                <a:gd name="T6" fmla="*/ 1886363 w 4293"/>
                <a:gd name="T7" fmla="*/ 838242 h 4218"/>
                <a:gd name="T8" fmla="*/ 1857075 w 4293"/>
                <a:gd name="T9" fmla="*/ 794311 h 4218"/>
                <a:gd name="T10" fmla="*/ 1814032 w 4293"/>
                <a:gd name="T11" fmla="*/ 763249 h 4218"/>
                <a:gd name="T12" fmla="*/ 1759895 w 4293"/>
                <a:gd name="T13" fmla="*/ 746386 h 4218"/>
                <a:gd name="T14" fmla="*/ 1644965 w 4293"/>
                <a:gd name="T15" fmla="*/ 734849 h 4218"/>
                <a:gd name="T16" fmla="*/ 1326356 w 4293"/>
                <a:gd name="T17" fmla="*/ 703342 h 4218"/>
                <a:gd name="T18" fmla="*/ 1318368 w 4293"/>
                <a:gd name="T19" fmla="*/ 626574 h 4218"/>
                <a:gd name="T20" fmla="*/ 1345881 w 4293"/>
                <a:gd name="T21" fmla="*/ 542261 h 4218"/>
                <a:gd name="T22" fmla="*/ 1429305 w 4293"/>
                <a:gd name="T23" fmla="*/ 433987 h 4218"/>
                <a:gd name="T24" fmla="*/ 1468354 w 4293"/>
                <a:gd name="T25" fmla="*/ 354112 h 4218"/>
                <a:gd name="T26" fmla="*/ 1489654 w 4293"/>
                <a:gd name="T27" fmla="*/ 267581 h 4218"/>
                <a:gd name="T28" fmla="*/ 1491429 w 4293"/>
                <a:gd name="T29" fmla="*/ 171287 h 4218"/>
                <a:gd name="T30" fmla="*/ 1472348 w 4293"/>
                <a:gd name="T31" fmla="*/ 96294 h 4218"/>
                <a:gd name="T32" fmla="*/ 1422648 w 4293"/>
                <a:gd name="T33" fmla="*/ 19969 h 4218"/>
                <a:gd name="T34" fmla="*/ 1390255 w 4293"/>
                <a:gd name="T35" fmla="*/ 887 h 4218"/>
                <a:gd name="T36" fmla="*/ 1350318 w 4293"/>
                <a:gd name="T37" fmla="*/ 3106 h 4218"/>
                <a:gd name="T38" fmla="*/ 1312600 w 4293"/>
                <a:gd name="T39" fmla="*/ 30175 h 4218"/>
                <a:gd name="T40" fmla="*/ 1249588 w 4293"/>
                <a:gd name="T41" fmla="*/ 130019 h 4218"/>
                <a:gd name="T42" fmla="*/ 1131551 w 4293"/>
                <a:gd name="T43" fmla="*/ 309293 h 4218"/>
                <a:gd name="T44" fmla="*/ 1049902 w 4293"/>
                <a:gd name="T45" fmla="*/ 440643 h 4218"/>
                <a:gd name="T46" fmla="*/ 922991 w 4293"/>
                <a:gd name="T47" fmla="*/ 556018 h 4218"/>
                <a:gd name="T48" fmla="*/ 753036 w 4293"/>
                <a:gd name="T49" fmla="*/ 679824 h 4218"/>
                <a:gd name="T50" fmla="*/ 608375 w 4293"/>
                <a:gd name="T51" fmla="*/ 799192 h 4218"/>
                <a:gd name="T52" fmla="*/ 531607 w 4293"/>
                <a:gd name="T53" fmla="*/ 838242 h 4218"/>
                <a:gd name="T54" fmla="*/ 410908 w 4293"/>
                <a:gd name="T55" fmla="*/ 868861 h 4218"/>
                <a:gd name="T56" fmla="*/ 219654 w 4293"/>
                <a:gd name="T57" fmla="*/ 893267 h 4218"/>
                <a:gd name="T58" fmla="*/ 71443 w 4293"/>
                <a:gd name="T59" fmla="*/ 898592 h 4218"/>
                <a:gd name="T60" fmla="*/ 46150 w 4293"/>
                <a:gd name="T61" fmla="*/ 917230 h 4218"/>
                <a:gd name="T62" fmla="*/ 24850 w 4293"/>
                <a:gd name="T63" fmla="*/ 970479 h 4218"/>
                <a:gd name="T64" fmla="*/ 1775 w 4293"/>
                <a:gd name="T65" fmla="*/ 1184367 h 4218"/>
                <a:gd name="T66" fmla="*/ 6212 w 4293"/>
                <a:gd name="T67" fmla="*/ 1471916 h 4218"/>
                <a:gd name="T68" fmla="*/ 30618 w 4293"/>
                <a:gd name="T69" fmla="*/ 1621016 h 4218"/>
                <a:gd name="T70" fmla="*/ 53249 w 4293"/>
                <a:gd name="T71" fmla="*/ 1663616 h 4218"/>
                <a:gd name="T72" fmla="*/ 75881 w 4293"/>
                <a:gd name="T73" fmla="*/ 1673378 h 4218"/>
                <a:gd name="T74" fmla="*/ 354109 w 4293"/>
                <a:gd name="T75" fmla="*/ 1683584 h 4218"/>
                <a:gd name="T76" fmla="*/ 513857 w 4293"/>
                <a:gd name="T77" fmla="*/ 1709766 h 4218"/>
                <a:gd name="T78" fmla="*/ 715318 w 4293"/>
                <a:gd name="T79" fmla="*/ 1778547 h 4218"/>
                <a:gd name="T80" fmla="*/ 956272 w 4293"/>
                <a:gd name="T81" fmla="*/ 1831353 h 4218"/>
                <a:gd name="T82" fmla="*/ 1241157 w 4293"/>
                <a:gd name="T83" fmla="*/ 1866853 h 4218"/>
                <a:gd name="T84" fmla="*/ 1461254 w 4293"/>
                <a:gd name="T85" fmla="*/ 1866409 h 4218"/>
                <a:gd name="T86" fmla="*/ 1561985 w 4293"/>
                <a:gd name="T87" fmla="*/ 1845997 h 4218"/>
                <a:gd name="T88" fmla="*/ 1617453 w 4293"/>
                <a:gd name="T89" fmla="*/ 1815378 h 4218"/>
                <a:gd name="T90" fmla="*/ 1654727 w 4293"/>
                <a:gd name="T91" fmla="*/ 1759909 h 4218"/>
                <a:gd name="T92" fmla="*/ 1668927 w 4293"/>
                <a:gd name="T93" fmla="*/ 1700891 h 4218"/>
                <a:gd name="T94" fmla="*/ 1660052 w 4293"/>
                <a:gd name="T95" fmla="*/ 1650747 h 4218"/>
                <a:gd name="T96" fmla="*/ 1664046 w 4293"/>
                <a:gd name="T97" fmla="*/ 1623234 h 4218"/>
                <a:gd name="T98" fmla="*/ 1754126 w 4293"/>
                <a:gd name="T99" fmla="*/ 1587291 h 4218"/>
                <a:gd name="T100" fmla="*/ 1788295 w 4293"/>
                <a:gd name="T101" fmla="*/ 1548241 h 4218"/>
                <a:gd name="T102" fmla="*/ 1806488 w 4293"/>
                <a:gd name="T103" fmla="*/ 1500760 h 4218"/>
                <a:gd name="T104" fmla="*/ 1810926 w 4293"/>
                <a:gd name="T105" fmla="*/ 1440854 h 4218"/>
                <a:gd name="T106" fmla="*/ 1791401 w 4293"/>
                <a:gd name="T107" fmla="*/ 1379172 h 4218"/>
                <a:gd name="T108" fmla="*/ 1753239 w 4293"/>
                <a:gd name="T109" fmla="*/ 1348997 h 4218"/>
                <a:gd name="T110" fmla="*/ 1836663 w 4293"/>
                <a:gd name="T111" fmla="*/ 1327698 h 4218"/>
                <a:gd name="T112" fmla="*/ 1870832 w 4293"/>
                <a:gd name="T113" fmla="*/ 1297966 h 4218"/>
                <a:gd name="T114" fmla="*/ 1894350 w 4293"/>
                <a:gd name="T115" fmla="*/ 1253148 h 4218"/>
                <a:gd name="T116" fmla="*/ 1904556 w 4293"/>
                <a:gd name="T117" fmla="*/ 1202117 h 4218"/>
                <a:gd name="T118" fmla="*/ 1900119 w 4293"/>
                <a:gd name="T119" fmla="*/ 1147979 h 4218"/>
                <a:gd name="T120" fmla="*/ 1880150 w 4293"/>
                <a:gd name="T121" fmla="*/ 1104935 h 4218"/>
                <a:gd name="T122" fmla="*/ 1847313 w 4293"/>
                <a:gd name="T123" fmla="*/ 1074317 h 4218"/>
                <a:gd name="T124" fmla="*/ 1803826 w 4293"/>
                <a:gd name="T125" fmla="*/ 1058342 h 42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293" h="4218">
                  <a:moveTo>
                    <a:pt x="4018" y="2379"/>
                  </a:moveTo>
                  <a:lnTo>
                    <a:pt x="4018" y="2379"/>
                  </a:lnTo>
                  <a:lnTo>
                    <a:pt x="4047" y="2374"/>
                  </a:lnTo>
                  <a:lnTo>
                    <a:pt x="4074" y="2367"/>
                  </a:lnTo>
                  <a:lnTo>
                    <a:pt x="4100" y="2359"/>
                  </a:lnTo>
                  <a:lnTo>
                    <a:pt x="4125" y="2347"/>
                  </a:lnTo>
                  <a:lnTo>
                    <a:pt x="4148" y="2334"/>
                  </a:lnTo>
                  <a:lnTo>
                    <a:pt x="4171" y="2320"/>
                  </a:lnTo>
                  <a:lnTo>
                    <a:pt x="4191" y="2302"/>
                  </a:lnTo>
                  <a:lnTo>
                    <a:pt x="4209" y="2283"/>
                  </a:lnTo>
                  <a:lnTo>
                    <a:pt x="4225" y="2262"/>
                  </a:lnTo>
                  <a:lnTo>
                    <a:pt x="4241" y="2238"/>
                  </a:lnTo>
                  <a:lnTo>
                    <a:pt x="4253" y="2213"/>
                  </a:lnTo>
                  <a:lnTo>
                    <a:pt x="4263" y="2185"/>
                  </a:lnTo>
                  <a:lnTo>
                    <a:pt x="4273" y="2155"/>
                  </a:lnTo>
                  <a:lnTo>
                    <a:pt x="4279" y="2123"/>
                  </a:lnTo>
                  <a:lnTo>
                    <a:pt x="4282" y="2089"/>
                  </a:lnTo>
                  <a:lnTo>
                    <a:pt x="4283" y="2053"/>
                  </a:lnTo>
                  <a:lnTo>
                    <a:pt x="4283" y="2033"/>
                  </a:lnTo>
                  <a:lnTo>
                    <a:pt x="4282" y="2013"/>
                  </a:lnTo>
                  <a:lnTo>
                    <a:pt x="4280" y="1993"/>
                  </a:lnTo>
                  <a:lnTo>
                    <a:pt x="4276" y="1975"/>
                  </a:lnTo>
                  <a:lnTo>
                    <a:pt x="4273" y="1956"/>
                  </a:lnTo>
                  <a:lnTo>
                    <a:pt x="4269" y="1938"/>
                  </a:lnTo>
                  <a:lnTo>
                    <a:pt x="4263" y="1920"/>
                  </a:lnTo>
                  <a:lnTo>
                    <a:pt x="4257" y="1904"/>
                  </a:lnTo>
                  <a:lnTo>
                    <a:pt x="4251" y="1889"/>
                  </a:lnTo>
                  <a:lnTo>
                    <a:pt x="4243" y="1872"/>
                  </a:lnTo>
                  <a:lnTo>
                    <a:pt x="4236" y="1858"/>
                  </a:lnTo>
                  <a:lnTo>
                    <a:pt x="4227" y="1842"/>
                  </a:lnTo>
                  <a:lnTo>
                    <a:pt x="4217" y="1828"/>
                  </a:lnTo>
                  <a:lnTo>
                    <a:pt x="4208" y="1815"/>
                  </a:lnTo>
                  <a:lnTo>
                    <a:pt x="4197" y="1802"/>
                  </a:lnTo>
                  <a:lnTo>
                    <a:pt x="4185" y="1790"/>
                  </a:lnTo>
                  <a:lnTo>
                    <a:pt x="4173" y="1778"/>
                  </a:lnTo>
                  <a:lnTo>
                    <a:pt x="4160" y="1768"/>
                  </a:lnTo>
                  <a:lnTo>
                    <a:pt x="4147" y="1757"/>
                  </a:lnTo>
                  <a:lnTo>
                    <a:pt x="4133" y="1746"/>
                  </a:lnTo>
                  <a:lnTo>
                    <a:pt x="4119" y="1737"/>
                  </a:lnTo>
                  <a:lnTo>
                    <a:pt x="4105" y="1729"/>
                  </a:lnTo>
                  <a:lnTo>
                    <a:pt x="4088" y="1720"/>
                  </a:lnTo>
                  <a:lnTo>
                    <a:pt x="4073" y="1713"/>
                  </a:lnTo>
                  <a:lnTo>
                    <a:pt x="4056" y="1706"/>
                  </a:lnTo>
                  <a:lnTo>
                    <a:pt x="4039" y="1700"/>
                  </a:lnTo>
                  <a:lnTo>
                    <a:pt x="4022" y="1695"/>
                  </a:lnTo>
                  <a:lnTo>
                    <a:pt x="4004" y="1690"/>
                  </a:lnTo>
                  <a:lnTo>
                    <a:pt x="3985" y="1686"/>
                  </a:lnTo>
                  <a:lnTo>
                    <a:pt x="3966" y="1682"/>
                  </a:lnTo>
                  <a:lnTo>
                    <a:pt x="3947" y="1680"/>
                  </a:lnTo>
                  <a:lnTo>
                    <a:pt x="3927" y="1678"/>
                  </a:lnTo>
                  <a:lnTo>
                    <a:pt x="3923" y="1678"/>
                  </a:lnTo>
                  <a:lnTo>
                    <a:pt x="3874" y="1672"/>
                  </a:lnTo>
                  <a:lnTo>
                    <a:pt x="3820" y="1666"/>
                  </a:lnTo>
                  <a:lnTo>
                    <a:pt x="3707" y="1656"/>
                  </a:lnTo>
                  <a:lnTo>
                    <a:pt x="3583" y="1647"/>
                  </a:lnTo>
                  <a:lnTo>
                    <a:pt x="3458" y="1640"/>
                  </a:lnTo>
                  <a:lnTo>
                    <a:pt x="3212" y="1628"/>
                  </a:lnTo>
                  <a:lnTo>
                    <a:pt x="3098" y="1622"/>
                  </a:lnTo>
                  <a:lnTo>
                    <a:pt x="2997" y="1617"/>
                  </a:lnTo>
                  <a:lnTo>
                    <a:pt x="2989" y="1585"/>
                  </a:lnTo>
                  <a:lnTo>
                    <a:pt x="2982" y="1556"/>
                  </a:lnTo>
                  <a:lnTo>
                    <a:pt x="2976" y="1529"/>
                  </a:lnTo>
                  <a:lnTo>
                    <a:pt x="2972" y="1504"/>
                  </a:lnTo>
                  <a:lnTo>
                    <a:pt x="2970" y="1479"/>
                  </a:lnTo>
                  <a:lnTo>
                    <a:pt x="2969" y="1456"/>
                  </a:lnTo>
                  <a:lnTo>
                    <a:pt x="2969" y="1434"/>
                  </a:lnTo>
                  <a:lnTo>
                    <a:pt x="2971" y="1412"/>
                  </a:lnTo>
                  <a:lnTo>
                    <a:pt x="2974" y="1391"/>
                  </a:lnTo>
                  <a:lnTo>
                    <a:pt x="2978" y="1369"/>
                  </a:lnTo>
                  <a:lnTo>
                    <a:pt x="2984" y="1347"/>
                  </a:lnTo>
                  <a:lnTo>
                    <a:pt x="2991" y="1325"/>
                  </a:lnTo>
                  <a:lnTo>
                    <a:pt x="3000" y="1301"/>
                  </a:lnTo>
                  <a:lnTo>
                    <a:pt x="3010" y="1276"/>
                  </a:lnTo>
                  <a:lnTo>
                    <a:pt x="3033" y="1222"/>
                  </a:lnTo>
                  <a:lnTo>
                    <a:pt x="3077" y="1173"/>
                  </a:lnTo>
                  <a:lnTo>
                    <a:pt x="3117" y="1125"/>
                  </a:lnTo>
                  <a:lnTo>
                    <a:pt x="3155" y="1077"/>
                  </a:lnTo>
                  <a:lnTo>
                    <a:pt x="3189" y="1028"/>
                  </a:lnTo>
                  <a:lnTo>
                    <a:pt x="3206" y="1003"/>
                  </a:lnTo>
                  <a:lnTo>
                    <a:pt x="3221" y="978"/>
                  </a:lnTo>
                  <a:lnTo>
                    <a:pt x="3237" y="953"/>
                  </a:lnTo>
                  <a:lnTo>
                    <a:pt x="3251" y="928"/>
                  </a:lnTo>
                  <a:lnTo>
                    <a:pt x="3264" y="902"/>
                  </a:lnTo>
                  <a:lnTo>
                    <a:pt x="3277" y="877"/>
                  </a:lnTo>
                  <a:lnTo>
                    <a:pt x="3287" y="851"/>
                  </a:lnTo>
                  <a:lnTo>
                    <a:pt x="3299" y="825"/>
                  </a:lnTo>
                  <a:lnTo>
                    <a:pt x="3309" y="798"/>
                  </a:lnTo>
                  <a:lnTo>
                    <a:pt x="3318" y="772"/>
                  </a:lnTo>
                  <a:lnTo>
                    <a:pt x="3327" y="745"/>
                  </a:lnTo>
                  <a:lnTo>
                    <a:pt x="3335" y="716"/>
                  </a:lnTo>
                  <a:lnTo>
                    <a:pt x="3342" y="689"/>
                  </a:lnTo>
                  <a:lnTo>
                    <a:pt x="3348" y="661"/>
                  </a:lnTo>
                  <a:lnTo>
                    <a:pt x="3353" y="632"/>
                  </a:lnTo>
                  <a:lnTo>
                    <a:pt x="3357" y="603"/>
                  </a:lnTo>
                  <a:lnTo>
                    <a:pt x="3360" y="573"/>
                  </a:lnTo>
                  <a:lnTo>
                    <a:pt x="3363" y="543"/>
                  </a:lnTo>
                  <a:lnTo>
                    <a:pt x="3364" y="513"/>
                  </a:lnTo>
                  <a:lnTo>
                    <a:pt x="3364" y="482"/>
                  </a:lnTo>
                  <a:lnTo>
                    <a:pt x="3364" y="450"/>
                  </a:lnTo>
                  <a:lnTo>
                    <a:pt x="3363" y="418"/>
                  </a:lnTo>
                  <a:lnTo>
                    <a:pt x="3361" y="386"/>
                  </a:lnTo>
                  <a:lnTo>
                    <a:pt x="3358" y="353"/>
                  </a:lnTo>
                  <a:lnTo>
                    <a:pt x="3355" y="328"/>
                  </a:lnTo>
                  <a:lnTo>
                    <a:pt x="3349" y="301"/>
                  </a:lnTo>
                  <a:lnTo>
                    <a:pt x="3341" y="273"/>
                  </a:lnTo>
                  <a:lnTo>
                    <a:pt x="3330" y="245"/>
                  </a:lnTo>
                  <a:lnTo>
                    <a:pt x="3318" y="217"/>
                  </a:lnTo>
                  <a:lnTo>
                    <a:pt x="3305" y="188"/>
                  </a:lnTo>
                  <a:lnTo>
                    <a:pt x="3291" y="161"/>
                  </a:lnTo>
                  <a:lnTo>
                    <a:pt x="3276" y="134"/>
                  </a:lnTo>
                  <a:lnTo>
                    <a:pt x="3258" y="109"/>
                  </a:lnTo>
                  <a:lnTo>
                    <a:pt x="3241" y="85"/>
                  </a:lnTo>
                  <a:lnTo>
                    <a:pt x="3223" y="64"/>
                  </a:lnTo>
                  <a:lnTo>
                    <a:pt x="3206" y="45"/>
                  </a:lnTo>
                  <a:lnTo>
                    <a:pt x="3187" y="29"/>
                  </a:lnTo>
                  <a:lnTo>
                    <a:pt x="3169" y="16"/>
                  </a:lnTo>
                  <a:lnTo>
                    <a:pt x="3160" y="12"/>
                  </a:lnTo>
                  <a:lnTo>
                    <a:pt x="3151" y="7"/>
                  </a:lnTo>
                  <a:lnTo>
                    <a:pt x="3142" y="5"/>
                  </a:lnTo>
                  <a:lnTo>
                    <a:pt x="3133" y="2"/>
                  </a:lnTo>
                  <a:lnTo>
                    <a:pt x="3119" y="1"/>
                  </a:lnTo>
                  <a:lnTo>
                    <a:pt x="3105" y="0"/>
                  </a:lnTo>
                  <a:lnTo>
                    <a:pt x="3092" y="0"/>
                  </a:lnTo>
                  <a:lnTo>
                    <a:pt x="3079" y="1"/>
                  </a:lnTo>
                  <a:lnTo>
                    <a:pt x="3067" y="2"/>
                  </a:lnTo>
                  <a:lnTo>
                    <a:pt x="3055" y="5"/>
                  </a:lnTo>
                  <a:lnTo>
                    <a:pt x="3043" y="7"/>
                  </a:lnTo>
                  <a:lnTo>
                    <a:pt x="3033" y="12"/>
                  </a:lnTo>
                  <a:lnTo>
                    <a:pt x="3022" y="16"/>
                  </a:lnTo>
                  <a:lnTo>
                    <a:pt x="3013" y="21"/>
                  </a:lnTo>
                  <a:lnTo>
                    <a:pt x="3003" y="27"/>
                  </a:lnTo>
                  <a:lnTo>
                    <a:pt x="2994" y="34"/>
                  </a:lnTo>
                  <a:lnTo>
                    <a:pt x="2975" y="50"/>
                  </a:lnTo>
                  <a:lnTo>
                    <a:pt x="2958" y="68"/>
                  </a:lnTo>
                  <a:lnTo>
                    <a:pt x="2940" y="89"/>
                  </a:lnTo>
                  <a:lnTo>
                    <a:pt x="2924" y="112"/>
                  </a:lnTo>
                  <a:lnTo>
                    <a:pt x="2907" y="137"/>
                  </a:lnTo>
                  <a:lnTo>
                    <a:pt x="2891" y="166"/>
                  </a:lnTo>
                  <a:lnTo>
                    <a:pt x="2855" y="226"/>
                  </a:lnTo>
                  <a:lnTo>
                    <a:pt x="2816" y="293"/>
                  </a:lnTo>
                  <a:lnTo>
                    <a:pt x="2775" y="361"/>
                  </a:lnTo>
                  <a:lnTo>
                    <a:pt x="2737" y="419"/>
                  </a:lnTo>
                  <a:lnTo>
                    <a:pt x="2701" y="471"/>
                  </a:lnTo>
                  <a:lnTo>
                    <a:pt x="2666" y="521"/>
                  </a:lnTo>
                  <a:lnTo>
                    <a:pt x="2630" y="572"/>
                  </a:lnTo>
                  <a:lnTo>
                    <a:pt x="2592" y="630"/>
                  </a:lnTo>
                  <a:lnTo>
                    <a:pt x="2550" y="697"/>
                  </a:lnTo>
                  <a:lnTo>
                    <a:pt x="2502" y="778"/>
                  </a:lnTo>
                  <a:lnTo>
                    <a:pt x="2455" y="859"/>
                  </a:lnTo>
                  <a:lnTo>
                    <a:pt x="2434" y="895"/>
                  </a:lnTo>
                  <a:lnTo>
                    <a:pt x="2412" y="929"/>
                  </a:lnTo>
                  <a:lnTo>
                    <a:pt x="2390" y="961"/>
                  </a:lnTo>
                  <a:lnTo>
                    <a:pt x="2366" y="993"/>
                  </a:lnTo>
                  <a:lnTo>
                    <a:pt x="2340" y="1025"/>
                  </a:lnTo>
                  <a:lnTo>
                    <a:pt x="2309" y="1057"/>
                  </a:lnTo>
                  <a:lnTo>
                    <a:pt x="2276" y="1090"/>
                  </a:lnTo>
                  <a:lnTo>
                    <a:pt x="2237" y="1127"/>
                  </a:lnTo>
                  <a:lnTo>
                    <a:pt x="2192" y="1165"/>
                  </a:lnTo>
                  <a:lnTo>
                    <a:pt x="2140" y="1206"/>
                  </a:lnTo>
                  <a:lnTo>
                    <a:pt x="2080" y="1253"/>
                  </a:lnTo>
                  <a:lnTo>
                    <a:pt x="2012" y="1304"/>
                  </a:lnTo>
                  <a:lnTo>
                    <a:pt x="1934" y="1359"/>
                  </a:lnTo>
                  <a:lnTo>
                    <a:pt x="1845" y="1422"/>
                  </a:lnTo>
                  <a:lnTo>
                    <a:pt x="1805" y="1450"/>
                  </a:lnTo>
                  <a:lnTo>
                    <a:pt x="1766" y="1479"/>
                  </a:lnTo>
                  <a:lnTo>
                    <a:pt x="1697" y="1532"/>
                  </a:lnTo>
                  <a:lnTo>
                    <a:pt x="1637" y="1581"/>
                  </a:lnTo>
                  <a:lnTo>
                    <a:pt x="1583" y="1626"/>
                  </a:lnTo>
                  <a:lnTo>
                    <a:pt x="1493" y="1705"/>
                  </a:lnTo>
                  <a:lnTo>
                    <a:pt x="1452" y="1739"/>
                  </a:lnTo>
                  <a:lnTo>
                    <a:pt x="1413" y="1772"/>
                  </a:lnTo>
                  <a:lnTo>
                    <a:pt x="1393" y="1787"/>
                  </a:lnTo>
                  <a:lnTo>
                    <a:pt x="1371" y="1801"/>
                  </a:lnTo>
                  <a:lnTo>
                    <a:pt x="1350" y="1815"/>
                  </a:lnTo>
                  <a:lnTo>
                    <a:pt x="1328" y="1828"/>
                  </a:lnTo>
                  <a:lnTo>
                    <a:pt x="1305" y="1841"/>
                  </a:lnTo>
                  <a:lnTo>
                    <a:pt x="1280" y="1854"/>
                  </a:lnTo>
                  <a:lnTo>
                    <a:pt x="1255" y="1866"/>
                  </a:lnTo>
                  <a:lnTo>
                    <a:pt x="1228" y="1878"/>
                  </a:lnTo>
                  <a:lnTo>
                    <a:pt x="1198" y="1889"/>
                  </a:lnTo>
                  <a:lnTo>
                    <a:pt x="1168" y="1899"/>
                  </a:lnTo>
                  <a:lnTo>
                    <a:pt x="1133" y="1910"/>
                  </a:lnTo>
                  <a:lnTo>
                    <a:pt x="1098" y="1920"/>
                  </a:lnTo>
                  <a:lnTo>
                    <a:pt x="1060" y="1930"/>
                  </a:lnTo>
                  <a:lnTo>
                    <a:pt x="1018" y="1939"/>
                  </a:lnTo>
                  <a:lnTo>
                    <a:pt x="973" y="1949"/>
                  </a:lnTo>
                  <a:lnTo>
                    <a:pt x="926" y="1958"/>
                  </a:lnTo>
                  <a:lnTo>
                    <a:pt x="882" y="1967"/>
                  </a:lnTo>
                  <a:lnTo>
                    <a:pt x="822" y="1976"/>
                  </a:lnTo>
                  <a:lnTo>
                    <a:pt x="746" y="1988"/>
                  </a:lnTo>
                  <a:lnTo>
                    <a:pt x="656" y="1999"/>
                  </a:lnTo>
                  <a:lnTo>
                    <a:pt x="552" y="2008"/>
                  </a:lnTo>
                  <a:lnTo>
                    <a:pt x="495" y="2013"/>
                  </a:lnTo>
                  <a:lnTo>
                    <a:pt x="436" y="2016"/>
                  </a:lnTo>
                  <a:lnTo>
                    <a:pt x="373" y="2020"/>
                  </a:lnTo>
                  <a:lnTo>
                    <a:pt x="308" y="2022"/>
                  </a:lnTo>
                  <a:lnTo>
                    <a:pt x="240" y="2024"/>
                  </a:lnTo>
                  <a:lnTo>
                    <a:pt x="171" y="2025"/>
                  </a:lnTo>
                  <a:lnTo>
                    <a:pt x="161" y="2025"/>
                  </a:lnTo>
                  <a:lnTo>
                    <a:pt x="153" y="2027"/>
                  </a:lnTo>
                  <a:lnTo>
                    <a:pt x="144" y="2031"/>
                  </a:lnTo>
                  <a:lnTo>
                    <a:pt x="136" y="2034"/>
                  </a:lnTo>
                  <a:lnTo>
                    <a:pt x="128" y="2040"/>
                  </a:lnTo>
                  <a:lnTo>
                    <a:pt x="120" y="2048"/>
                  </a:lnTo>
                  <a:lnTo>
                    <a:pt x="111" y="2057"/>
                  </a:lnTo>
                  <a:lnTo>
                    <a:pt x="104" y="2067"/>
                  </a:lnTo>
                  <a:lnTo>
                    <a:pt x="96" y="2079"/>
                  </a:lnTo>
                  <a:lnTo>
                    <a:pt x="89" y="2092"/>
                  </a:lnTo>
                  <a:lnTo>
                    <a:pt x="82" y="2108"/>
                  </a:lnTo>
                  <a:lnTo>
                    <a:pt x="75" y="2125"/>
                  </a:lnTo>
                  <a:lnTo>
                    <a:pt x="69" y="2144"/>
                  </a:lnTo>
                  <a:lnTo>
                    <a:pt x="62" y="2164"/>
                  </a:lnTo>
                  <a:lnTo>
                    <a:pt x="56" y="2187"/>
                  </a:lnTo>
                  <a:lnTo>
                    <a:pt x="50" y="2211"/>
                  </a:lnTo>
                  <a:lnTo>
                    <a:pt x="39" y="2266"/>
                  </a:lnTo>
                  <a:lnTo>
                    <a:pt x="30" y="2329"/>
                  </a:lnTo>
                  <a:lnTo>
                    <a:pt x="21" y="2400"/>
                  </a:lnTo>
                  <a:lnTo>
                    <a:pt x="14" y="2481"/>
                  </a:lnTo>
                  <a:lnTo>
                    <a:pt x="8" y="2569"/>
                  </a:lnTo>
                  <a:lnTo>
                    <a:pt x="4" y="2669"/>
                  </a:lnTo>
                  <a:lnTo>
                    <a:pt x="1" y="2779"/>
                  </a:lnTo>
                  <a:lnTo>
                    <a:pt x="0" y="2899"/>
                  </a:lnTo>
                  <a:lnTo>
                    <a:pt x="1" y="3018"/>
                  </a:lnTo>
                  <a:lnTo>
                    <a:pt x="4" y="3127"/>
                  </a:lnTo>
                  <a:lnTo>
                    <a:pt x="8" y="3227"/>
                  </a:lnTo>
                  <a:lnTo>
                    <a:pt x="14" y="3317"/>
                  </a:lnTo>
                  <a:lnTo>
                    <a:pt x="21" y="3397"/>
                  </a:lnTo>
                  <a:lnTo>
                    <a:pt x="30" y="3468"/>
                  </a:lnTo>
                  <a:lnTo>
                    <a:pt x="39" y="3531"/>
                  </a:lnTo>
                  <a:lnTo>
                    <a:pt x="50" y="3585"/>
                  </a:lnTo>
                  <a:lnTo>
                    <a:pt x="56" y="3609"/>
                  </a:lnTo>
                  <a:lnTo>
                    <a:pt x="62" y="3632"/>
                  </a:lnTo>
                  <a:lnTo>
                    <a:pt x="69" y="3653"/>
                  </a:lnTo>
                  <a:lnTo>
                    <a:pt x="75" y="3672"/>
                  </a:lnTo>
                  <a:lnTo>
                    <a:pt x="82" y="3688"/>
                  </a:lnTo>
                  <a:lnTo>
                    <a:pt x="89" y="3704"/>
                  </a:lnTo>
                  <a:lnTo>
                    <a:pt x="96" y="3717"/>
                  </a:lnTo>
                  <a:lnTo>
                    <a:pt x="104" y="3729"/>
                  </a:lnTo>
                  <a:lnTo>
                    <a:pt x="111" y="3739"/>
                  </a:lnTo>
                  <a:lnTo>
                    <a:pt x="120" y="3749"/>
                  </a:lnTo>
                  <a:lnTo>
                    <a:pt x="128" y="3756"/>
                  </a:lnTo>
                  <a:lnTo>
                    <a:pt x="136" y="3762"/>
                  </a:lnTo>
                  <a:lnTo>
                    <a:pt x="144" y="3767"/>
                  </a:lnTo>
                  <a:lnTo>
                    <a:pt x="153" y="3769"/>
                  </a:lnTo>
                  <a:lnTo>
                    <a:pt x="161" y="3771"/>
                  </a:lnTo>
                  <a:lnTo>
                    <a:pt x="171" y="3771"/>
                  </a:lnTo>
                  <a:lnTo>
                    <a:pt x="323" y="3772"/>
                  </a:lnTo>
                  <a:lnTo>
                    <a:pt x="470" y="3776"/>
                  </a:lnTo>
                  <a:lnTo>
                    <a:pt x="540" y="3778"/>
                  </a:lnTo>
                  <a:lnTo>
                    <a:pt x="608" y="3781"/>
                  </a:lnTo>
                  <a:lnTo>
                    <a:pt x="673" y="3784"/>
                  </a:lnTo>
                  <a:lnTo>
                    <a:pt x="737" y="3789"/>
                  </a:lnTo>
                  <a:lnTo>
                    <a:pt x="798" y="3794"/>
                  </a:lnTo>
                  <a:lnTo>
                    <a:pt x="857" y="3800"/>
                  </a:lnTo>
                  <a:lnTo>
                    <a:pt x="913" y="3807"/>
                  </a:lnTo>
                  <a:lnTo>
                    <a:pt x="968" y="3814"/>
                  </a:lnTo>
                  <a:lnTo>
                    <a:pt x="1020" y="3822"/>
                  </a:lnTo>
                  <a:lnTo>
                    <a:pt x="1068" y="3832"/>
                  </a:lnTo>
                  <a:lnTo>
                    <a:pt x="1114" y="3841"/>
                  </a:lnTo>
                  <a:lnTo>
                    <a:pt x="1158" y="3853"/>
                  </a:lnTo>
                  <a:lnTo>
                    <a:pt x="1229" y="3883"/>
                  </a:lnTo>
                  <a:lnTo>
                    <a:pt x="1303" y="3911"/>
                  </a:lnTo>
                  <a:lnTo>
                    <a:pt x="1378" y="3937"/>
                  </a:lnTo>
                  <a:lnTo>
                    <a:pt x="1455" y="3962"/>
                  </a:lnTo>
                  <a:lnTo>
                    <a:pt x="1534" y="3986"/>
                  </a:lnTo>
                  <a:lnTo>
                    <a:pt x="1612" y="4008"/>
                  </a:lnTo>
                  <a:lnTo>
                    <a:pt x="1691" y="4028"/>
                  </a:lnTo>
                  <a:lnTo>
                    <a:pt x="1770" y="4048"/>
                  </a:lnTo>
                  <a:lnTo>
                    <a:pt x="1850" y="4066"/>
                  </a:lnTo>
                  <a:lnTo>
                    <a:pt x="1928" y="4083"/>
                  </a:lnTo>
                  <a:lnTo>
                    <a:pt x="2005" y="4098"/>
                  </a:lnTo>
                  <a:lnTo>
                    <a:pt x="2081" y="4112"/>
                  </a:lnTo>
                  <a:lnTo>
                    <a:pt x="2155" y="4127"/>
                  </a:lnTo>
                  <a:lnTo>
                    <a:pt x="2228" y="4138"/>
                  </a:lnTo>
                  <a:lnTo>
                    <a:pt x="2365" y="4160"/>
                  </a:lnTo>
                  <a:lnTo>
                    <a:pt x="2485" y="4175"/>
                  </a:lnTo>
                  <a:lnTo>
                    <a:pt x="2597" y="4189"/>
                  </a:lnTo>
                  <a:lnTo>
                    <a:pt x="2700" y="4200"/>
                  </a:lnTo>
                  <a:lnTo>
                    <a:pt x="2797" y="4207"/>
                  </a:lnTo>
                  <a:lnTo>
                    <a:pt x="2886" y="4213"/>
                  </a:lnTo>
                  <a:lnTo>
                    <a:pt x="2968" y="4217"/>
                  </a:lnTo>
                  <a:lnTo>
                    <a:pt x="3043" y="4218"/>
                  </a:lnTo>
                  <a:lnTo>
                    <a:pt x="3113" y="4218"/>
                  </a:lnTo>
                  <a:lnTo>
                    <a:pt x="3178" y="4215"/>
                  </a:lnTo>
                  <a:lnTo>
                    <a:pt x="3238" y="4211"/>
                  </a:lnTo>
                  <a:lnTo>
                    <a:pt x="3293" y="4206"/>
                  </a:lnTo>
                  <a:lnTo>
                    <a:pt x="3345" y="4199"/>
                  </a:lnTo>
                  <a:lnTo>
                    <a:pt x="3393" y="4192"/>
                  </a:lnTo>
                  <a:lnTo>
                    <a:pt x="3438" y="4182"/>
                  </a:lnTo>
                  <a:lnTo>
                    <a:pt x="3479" y="4173"/>
                  </a:lnTo>
                  <a:lnTo>
                    <a:pt x="3520" y="4163"/>
                  </a:lnTo>
                  <a:lnTo>
                    <a:pt x="3520" y="4160"/>
                  </a:lnTo>
                  <a:lnTo>
                    <a:pt x="3540" y="4153"/>
                  </a:lnTo>
                  <a:lnTo>
                    <a:pt x="3560" y="4145"/>
                  </a:lnTo>
                  <a:lnTo>
                    <a:pt x="3578" y="4137"/>
                  </a:lnTo>
                  <a:lnTo>
                    <a:pt x="3595" y="4127"/>
                  </a:lnTo>
                  <a:lnTo>
                    <a:pt x="3613" y="4116"/>
                  </a:lnTo>
                  <a:lnTo>
                    <a:pt x="3630" y="4104"/>
                  </a:lnTo>
                  <a:lnTo>
                    <a:pt x="3645" y="4091"/>
                  </a:lnTo>
                  <a:lnTo>
                    <a:pt x="3659" y="4077"/>
                  </a:lnTo>
                  <a:lnTo>
                    <a:pt x="3673" y="4061"/>
                  </a:lnTo>
                  <a:lnTo>
                    <a:pt x="3687" y="4045"/>
                  </a:lnTo>
                  <a:lnTo>
                    <a:pt x="3698" y="4026"/>
                  </a:lnTo>
                  <a:lnTo>
                    <a:pt x="3710" y="4007"/>
                  </a:lnTo>
                  <a:lnTo>
                    <a:pt x="3720" y="3987"/>
                  </a:lnTo>
                  <a:lnTo>
                    <a:pt x="3729" y="3966"/>
                  </a:lnTo>
                  <a:lnTo>
                    <a:pt x="3737" y="3942"/>
                  </a:lnTo>
                  <a:lnTo>
                    <a:pt x="3746" y="3918"/>
                  </a:lnTo>
                  <a:lnTo>
                    <a:pt x="3752" y="3894"/>
                  </a:lnTo>
                  <a:lnTo>
                    <a:pt x="3756" y="3873"/>
                  </a:lnTo>
                  <a:lnTo>
                    <a:pt x="3760" y="3852"/>
                  </a:lnTo>
                  <a:lnTo>
                    <a:pt x="3761" y="3833"/>
                  </a:lnTo>
                  <a:lnTo>
                    <a:pt x="3762" y="3814"/>
                  </a:lnTo>
                  <a:lnTo>
                    <a:pt x="3762" y="3795"/>
                  </a:lnTo>
                  <a:lnTo>
                    <a:pt x="3760" y="3778"/>
                  </a:lnTo>
                  <a:lnTo>
                    <a:pt x="3758" y="3763"/>
                  </a:lnTo>
                  <a:lnTo>
                    <a:pt x="3753" y="3748"/>
                  </a:lnTo>
                  <a:lnTo>
                    <a:pt x="3747" y="3733"/>
                  </a:lnTo>
                  <a:lnTo>
                    <a:pt x="3741" y="3720"/>
                  </a:lnTo>
                  <a:lnTo>
                    <a:pt x="3733" y="3707"/>
                  </a:lnTo>
                  <a:lnTo>
                    <a:pt x="3724" y="3696"/>
                  </a:lnTo>
                  <a:lnTo>
                    <a:pt x="3714" y="3685"/>
                  </a:lnTo>
                  <a:lnTo>
                    <a:pt x="3702" y="3675"/>
                  </a:lnTo>
                  <a:lnTo>
                    <a:pt x="3689" y="3666"/>
                  </a:lnTo>
                  <a:lnTo>
                    <a:pt x="3750" y="3658"/>
                  </a:lnTo>
                  <a:lnTo>
                    <a:pt x="3784" y="3652"/>
                  </a:lnTo>
                  <a:lnTo>
                    <a:pt x="3816" y="3643"/>
                  </a:lnTo>
                  <a:lnTo>
                    <a:pt x="3846" y="3633"/>
                  </a:lnTo>
                  <a:lnTo>
                    <a:pt x="3875" y="3622"/>
                  </a:lnTo>
                  <a:lnTo>
                    <a:pt x="3902" y="3609"/>
                  </a:lnTo>
                  <a:lnTo>
                    <a:pt x="3928" y="3594"/>
                  </a:lnTo>
                  <a:lnTo>
                    <a:pt x="3953" y="3577"/>
                  </a:lnTo>
                  <a:lnTo>
                    <a:pt x="3974" y="3558"/>
                  </a:lnTo>
                  <a:lnTo>
                    <a:pt x="3985" y="3549"/>
                  </a:lnTo>
                  <a:lnTo>
                    <a:pt x="3996" y="3538"/>
                  </a:lnTo>
                  <a:lnTo>
                    <a:pt x="4005" y="3526"/>
                  </a:lnTo>
                  <a:lnTo>
                    <a:pt x="4013" y="3514"/>
                  </a:lnTo>
                  <a:lnTo>
                    <a:pt x="4023" y="3503"/>
                  </a:lnTo>
                  <a:lnTo>
                    <a:pt x="4030" y="3489"/>
                  </a:lnTo>
                  <a:lnTo>
                    <a:pt x="4038" y="3475"/>
                  </a:lnTo>
                  <a:lnTo>
                    <a:pt x="4045" y="3462"/>
                  </a:lnTo>
                  <a:lnTo>
                    <a:pt x="4051" y="3447"/>
                  </a:lnTo>
                  <a:lnTo>
                    <a:pt x="4057" y="3431"/>
                  </a:lnTo>
                  <a:lnTo>
                    <a:pt x="4062" y="3416"/>
                  </a:lnTo>
                  <a:lnTo>
                    <a:pt x="4067" y="3399"/>
                  </a:lnTo>
                  <a:lnTo>
                    <a:pt x="4071" y="3382"/>
                  </a:lnTo>
                  <a:lnTo>
                    <a:pt x="4074" y="3364"/>
                  </a:lnTo>
                  <a:lnTo>
                    <a:pt x="4077" y="3345"/>
                  </a:lnTo>
                  <a:lnTo>
                    <a:pt x="4080" y="3326"/>
                  </a:lnTo>
                  <a:lnTo>
                    <a:pt x="4081" y="3299"/>
                  </a:lnTo>
                  <a:lnTo>
                    <a:pt x="4082" y="3272"/>
                  </a:lnTo>
                  <a:lnTo>
                    <a:pt x="4081" y="3247"/>
                  </a:lnTo>
                  <a:lnTo>
                    <a:pt x="4078" y="3223"/>
                  </a:lnTo>
                  <a:lnTo>
                    <a:pt x="4075" y="3201"/>
                  </a:lnTo>
                  <a:lnTo>
                    <a:pt x="4070" y="3180"/>
                  </a:lnTo>
                  <a:lnTo>
                    <a:pt x="4064" y="3160"/>
                  </a:lnTo>
                  <a:lnTo>
                    <a:pt x="4056" y="3141"/>
                  </a:lnTo>
                  <a:lnTo>
                    <a:pt x="4048" y="3125"/>
                  </a:lnTo>
                  <a:lnTo>
                    <a:pt x="4037" y="3108"/>
                  </a:lnTo>
                  <a:lnTo>
                    <a:pt x="4025" y="3094"/>
                  </a:lnTo>
                  <a:lnTo>
                    <a:pt x="4013" y="3080"/>
                  </a:lnTo>
                  <a:lnTo>
                    <a:pt x="3999" y="3068"/>
                  </a:lnTo>
                  <a:lnTo>
                    <a:pt x="3984" y="3057"/>
                  </a:lnTo>
                  <a:lnTo>
                    <a:pt x="3967" y="3048"/>
                  </a:lnTo>
                  <a:lnTo>
                    <a:pt x="3951" y="3040"/>
                  </a:lnTo>
                  <a:lnTo>
                    <a:pt x="3983" y="3038"/>
                  </a:lnTo>
                  <a:lnTo>
                    <a:pt x="4013" y="3035"/>
                  </a:lnTo>
                  <a:lnTo>
                    <a:pt x="4044" y="3029"/>
                  </a:lnTo>
                  <a:lnTo>
                    <a:pt x="4073" y="3022"/>
                  </a:lnTo>
                  <a:lnTo>
                    <a:pt x="4100" y="3011"/>
                  </a:lnTo>
                  <a:lnTo>
                    <a:pt x="4127" y="2999"/>
                  </a:lnTo>
                  <a:lnTo>
                    <a:pt x="4139" y="2992"/>
                  </a:lnTo>
                  <a:lnTo>
                    <a:pt x="4152" y="2985"/>
                  </a:lnTo>
                  <a:lnTo>
                    <a:pt x="4164" y="2977"/>
                  </a:lnTo>
                  <a:lnTo>
                    <a:pt x="4174" y="2967"/>
                  </a:lnTo>
                  <a:lnTo>
                    <a:pt x="4185" y="2958"/>
                  </a:lnTo>
                  <a:lnTo>
                    <a:pt x="4196" y="2947"/>
                  </a:lnTo>
                  <a:lnTo>
                    <a:pt x="4206" y="2936"/>
                  </a:lnTo>
                  <a:lnTo>
                    <a:pt x="4216" y="2925"/>
                  </a:lnTo>
                  <a:lnTo>
                    <a:pt x="4225" y="2913"/>
                  </a:lnTo>
                  <a:lnTo>
                    <a:pt x="4234" y="2900"/>
                  </a:lnTo>
                  <a:lnTo>
                    <a:pt x="4242" y="2886"/>
                  </a:lnTo>
                  <a:lnTo>
                    <a:pt x="4249" y="2871"/>
                  </a:lnTo>
                  <a:lnTo>
                    <a:pt x="4256" y="2856"/>
                  </a:lnTo>
                  <a:lnTo>
                    <a:pt x="4263" y="2841"/>
                  </a:lnTo>
                  <a:lnTo>
                    <a:pt x="4269" y="2824"/>
                  </a:lnTo>
                  <a:lnTo>
                    <a:pt x="4274" y="2806"/>
                  </a:lnTo>
                  <a:lnTo>
                    <a:pt x="4279" y="2787"/>
                  </a:lnTo>
                  <a:lnTo>
                    <a:pt x="4283" y="2768"/>
                  </a:lnTo>
                  <a:lnTo>
                    <a:pt x="4287" y="2748"/>
                  </a:lnTo>
                  <a:lnTo>
                    <a:pt x="4289" y="2728"/>
                  </a:lnTo>
                  <a:lnTo>
                    <a:pt x="4292" y="2709"/>
                  </a:lnTo>
                  <a:lnTo>
                    <a:pt x="4293" y="2690"/>
                  </a:lnTo>
                  <a:lnTo>
                    <a:pt x="4293" y="2671"/>
                  </a:lnTo>
                  <a:lnTo>
                    <a:pt x="4293" y="2653"/>
                  </a:lnTo>
                  <a:lnTo>
                    <a:pt x="4292" y="2637"/>
                  </a:lnTo>
                  <a:lnTo>
                    <a:pt x="4289" y="2619"/>
                  </a:lnTo>
                  <a:lnTo>
                    <a:pt x="4286" y="2603"/>
                  </a:lnTo>
                  <a:lnTo>
                    <a:pt x="4282" y="2587"/>
                  </a:lnTo>
                  <a:lnTo>
                    <a:pt x="4277" y="2572"/>
                  </a:lnTo>
                  <a:lnTo>
                    <a:pt x="4273" y="2556"/>
                  </a:lnTo>
                  <a:lnTo>
                    <a:pt x="4267" y="2542"/>
                  </a:lnTo>
                  <a:lnTo>
                    <a:pt x="4261" y="2528"/>
                  </a:lnTo>
                  <a:lnTo>
                    <a:pt x="4254" y="2515"/>
                  </a:lnTo>
                  <a:lnTo>
                    <a:pt x="4245" y="2502"/>
                  </a:lnTo>
                  <a:lnTo>
                    <a:pt x="4237" y="2490"/>
                  </a:lnTo>
                  <a:lnTo>
                    <a:pt x="4228" y="2478"/>
                  </a:lnTo>
                  <a:lnTo>
                    <a:pt x="4218" y="2468"/>
                  </a:lnTo>
                  <a:lnTo>
                    <a:pt x="4209" y="2457"/>
                  </a:lnTo>
                  <a:lnTo>
                    <a:pt x="4197" y="2447"/>
                  </a:lnTo>
                  <a:lnTo>
                    <a:pt x="4186" y="2438"/>
                  </a:lnTo>
                  <a:lnTo>
                    <a:pt x="4174" y="2430"/>
                  </a:lnTo>
                  <a:lnTo>
                    <a:pt x="4163" y="2421"/>
                  </a:lnTo>
                  <a:lnTo>
                    <a:pt x="4150" y="2414"/>
                  </a:lnTo>
                  <a:lnTo>
                    <a:pt x="4137" y="2407"/>
                  </a:lnTo>
                  <a:lnTo>
                    <a:pt x="4123" y="2401"/>
                  </a:lnTo>
                  <a:lnTo>
                    <a:pt x="4109" y="2397"/>
                  </a:lnTo>
                  <a:lnTo>
                    <a:pt x="4095" y="2392"/>
                  </a:lnTo>
                  <a:lnTo>
                    <a:pt x="4080" y="2388"/>
                  </a:lnTo>
                  <a:lnTo>
                    <a:pt x="4065" y="2385"/>
                  </a:lnTo>
                  <a:lnTo>
                    <a:pt x="4050" y="2382"/>
                  </a:lnTo>
                  <a:lnTo>
                    <a:pt x="4033" y="2380"/>
                  </a:lnTo>
                  <a:lnTo>
                    <a:pt x="4018" y="2379"/>
                  </a:lnTo>
                  <a:close/>
                </a:path>
              </a:pathLst>
            </a:custGeom>
            <a:solidFill>
              <a:schemeClr val="bg1"/>
            </a:solidFill>
            <a:ln>
              <a:noFill/>
            </a:ln>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6300192" y="1347615"/>
            <a:ext cx="1584176" cy="1440160"/>
            <a:chOff x="6300192" y="1347615"/>
            <a:chExt cx="1584176" cy="1440160"/>
          </a:xfrm>
        </p:grpSpPr>
        <p:sp>
          <p:nvSpPr>
            <p:cNvPr id="28" name="流程图: 手动操作 27"/>
            <p:cNvSpPr/>
            <p:nvPr/>
          </p:nvSpPr>
          <p:spPr>
            <a:xfrm rot="16200000">
              <a:off x="6372200" y="1275607"/>
              <a:ext cx="1440160" cy="1584176"/>
            </a:xfrm>
            <a:prstGeom prst="flowChartManualOperation">
              <a:avLst/>
            </a:prstGeom>
            <a:solidFill>
              <a:srgbClr val="404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9" name="KSO_Shape"/>
            <p:cNvSpPr>
              <a:spLocks/>
            </p:cNvSpPr>
            <p:nvPr/>
          </p:nvSpPr>
          <p:spPr bwMode="auto">
            <a:xfrm>
              <a:off x="6781990" y="1826331"/>
              <a:ext cx="546830" cy="547743"/>
            </a:xfrm>
            <a:custGeom>
              <a:avLst/>
              <a:gdLst/>
              <a:ahLst/>
              <a:cxnLst/>
              <a:rect l="0" t="0" r="r" b="b"/>
              <a:pathLst>
                <a:path w="1909763" h="1912938">
                  <a:moveTo>
                    <a:pt x="275590" y="1223963"/>
                  </a:moveTo>
                  <a:lnTo>
                    <a:pt x="276860" y="1225231"/>
                  </a:lnTo>
                  <a:lnTo>
                    <a:pt x="281623" y="1228085"/>
                  </a:lnTo>
                  <a:lnTo>
                    <a:pt x="285433" y="1229987"/>
                  </a:lnTo>
                  <a:lnTo>
                    <a:pt x="290513" y="1232207"/>
                  </a:lnTo>
                  <a:lnTo>
                    <a:pt x="296545" y="1235060"/>
                  </a:lnTo>
                  <a:lnTo>
                    <a:pt x="304165" y="1237280"/>
                  </a:lnTo>
                  <a:lnTo>
                    <a:pt x="312738" y="1239816"/>
                  </a:lnTo>
                  <a:lnTo>
                    <a:pt x="323215" y="1242036"/>
                  </a:lnTo>
                  <a:lnTo>
                    <a:pt x="335280" y="1244255"/>
                  </a:lnTo>
                  <a:lnTo>
                    <a:pt x="348933" y="1246157"/>
                  </a:lnTo>
                  <a:lnTo>
                    <a:pt x="364173" y="1248060"/>
                  </a:lnTo>
                  <a:lnTo>
                    <a:pt x="381318" y="1249328"/>
                  </a:lnTo>
                  <a:lnTo>
                    <a:pt x="400368" y="1249962"/>
                  </a:lnTo>
                  <a:lnTo>
                    <a:pt x="421958" y="1250279"/>
                  </a:lnTo>
                  <a:lnTo>
                    <a:pt x="425768" y="1261376"/>
                  </a:lnTo>
                  <a:lnTo>
                    <a:pt x="430213" y="1272474"/>
                  </a:lnTo>
                  <a:lnTo>
                    <a:pt x="434658" y="1282937"/>
                  </a:lnTo>
                  <a:lnTo>
                    <a:pt x="440055" y="1293083"/>
                  </a:lnTo>
                  <a:lnTo>
                    <a:pt x="445453" y="1303229"/>
                  </a:lnTo>
                  <a:lnTo>
                    <a:pt x="451485" y="1313375"/>
                  </a:lnTo>
                  <a:lnTo>
                    <a:pt x="457835" y="1322886"/>
                  </a:lnTo>
                  <a:lnTo>
                    <a:pt x="464185" y="1332081"/>
                  </a:lnTo>
                  <a:lnTo>
                    <a:pt x="471488" y="1341276"/>
                  </a:lnTo>
                  <a:lnTo>
                    <a:pt x="478473" y="1349837"/>
                  </a:lnTo>
                  <a:lnTo>
                    <a:pt x="485775" y="1358080"/>
                  </a:lnTo>
                  <a:lnTo>
                    <a:pt x="493395" y="1366324"/>
                  </a:lnTo>
                  <a:lnTo>
                    <a:pt x="500698" y="1374250"/>
                  </a:lnTo>
                  <a:lnTo>
                    <a:pt x="508635" y="1381860"/>
                  </a:lnTo>
                  <a:lnTo>
                    <a:pt x="516573" y="1388835"/>
                  </a:lnTo>
                  <a:lnTo>
                    <a:pt x="524510" y="1395493"/>
                  </a:lnTo>
                  <a:lnTo>
                    <a:pt x="532448" y="1402469"/>
                  </a:lnTo>
                  <a:lnTo>
                    <a:pt x="540385" y="1408810"/>
                  </a:lnTo>
                  <a:lnTo>
                    <a:pt x="555943" y="1420541"/>
                  </a:lnTo>
                  <a:lnTo>
                    <a:pt x="571500" y="1430687"/>
                  </a:lnTo>
                  <a:lnTo>
                    <a:pt x="586105" y="1439565"/>
                  </a:lnTo>
                  <a:lnTo>
                    <a:pt x="600075" y="1447492"/>
                  </a:lnTo>
                  <a:lnTo>
                    <a:pt x="612775" y="1453833"/>
                  </a:lnTo>
                  <a:lnTo>
                    <a:pt x="624523" y="1458589"/>
                  </a:lnTo>
                  <a:lnTo>
                    <a:pt x="634365" y="1462394"/>
                  </a:lnTo>
                  <a:lnTo>
                    <a:pt x="634365" y="1467784"/>
                  </a:lnTo>
                  <a:lnTo>
                    <a:pt x="634683" y="1473808"/>
                  </a:lnTo>
                  <a:lnTo>
                    <a:pt x="635318" y="1479832"/>
                  </a:lnTo>
                  <a:lnTo>
                    <a:pt x="636270" y="1486173"/>
                  </a:lnTo>
                  <a:lnTo>
                    <a:pt x="638810" y="1499173"/>
                  </a:lnTo>
                  <a:lnTo>
                    <a:pt x="641668" y="1512489"/>
                  </a:lnTo>
                  <a:lnTo>
                    <a:pt x="645795" y="1526440"/>
                  </a:lnTo>
                  <a:lnTo>
                    <a:pt x="650558" y="1540074"/>
                  </a:lnTo>
                  <a:lnTo>
                    <a:pt x="655321" y="1553707"/>
                  </a:lnTo>
                  <a:lnTo>
                    <a:pt x="660083" y="1566707"/>
                  </a:lnTo>
                  <a:lnTo>
                    <a:pt x="665481" y="1579389"/>
                  </a:lnTo>
                  <a:lnTo>
                    <a:pt x="670243" y="1590803"/>
                  </a:lnTo>
                  <a:lnTo>
                    <a:pt x="679133" y="1610144"/>
                  </a:lnTo>
                  <a:lnTo>
                    <a:pt x="685165" y="1623144"/>
                  </a:lnTo>
                  <a:lnTo>
                    <a:pt x="687388" y="1627900"/>
                  </a:lnTo>
                  <a:lnTo>
                    <a:pt x="0" y="1912938"/>
                  </a:lnTo>
                  <a:lnTo>
                    <a:pt x="275590" y="1223963"/>
                  </a:lnTo>
                  <a:close/>
                  <a:moveTo>
                    <a:pt x="923427" y="530225"/>
                  </a:moveTo>
                  <a:lnTo>
                    <a:pt x="931362" y="531813"/>
                  </a:lnTo>
                  <a:lnTo>
                    <a:pt x="941201" y="533401"/>
                  </a:lnTo>
                  <a:lnTo>
                    <a:pt x="951993" y="536259"/>
                  </a:lnTo>
                  <a:lnTo>
                    <a:pt x="965007" y="539435"/>
                  </a:lnTo>
                  <a:lnTo>
                    <a:pt x="978972" y="544199"/>
                  </a:lnTo>
                  <a:lnTo>
                    <a:pt x="994208" y="549281"/>
                  </a:lnTo>
                  <a:lnTo>
                    <a:pt x="1010713" y="555950"/>
                  </a:lnTo>
                  <a:lnTo>
                    <a:pt x="1028805" y="564526"/>
                  </a:lnTo>
                  <a:lnTo>
                    <a:pt x="1038327" y="568972"/>
                  </a:lnTo>
                  <a:lnTo>
                    <a:pt x="1047849" y="574053"/>
                  </a:lnTo>
                  <a:lnTo>
                    <a:pt x="1057689" y="579453"/>
                  </a:lnTo>
                  <a:lnTo>
                    <a:pt x="1067845" y="585487"/>
                  </a:lnTo>
                  <a:lnTo>
                    <a:pt x="1078320" y="591521"/>
                  </a:lnTo>
                  <a:lnTo>
                    <a:pt x="1088794" y="598191"/>
                  </a:lnTo>
                  <a:lnTo>
                    <a:pt x="1099903" y="605495"/>
                  </a:lnTo>
                  <a:lnTo>
                    <a:pt x="1111012" y="613118"/>
                  </a:lnTo>
                  <a:lnTo>
                    <a:pt x="1122439" y="621058"/>
                  </a:lnTo>
                  <a:lnTo>
                    <a:pt x="1133548" y="630268"/>
                  </a:lnTo>
                  <a:lnTo>
                    <a:pt x="1145609" y="639161"/>
                  </a:lnTo>
                  <a:lnTo>
                    <a:pt x="1157353" y="649006"/>
                  </a:lnTo>
                  <a:lnTo>
                    <a:pt x="1169415" y="659487"/>
                  </a:lnTo>
                  <a:lnTo>
                    <a:pt x="1181476" y="670285"/>
                  </a:lnTo>
                  <a:lnTo>
                    <a:pt x="1193855" y="681719"/>
                  </a:lnTo>
                  <a:lnTo>
                    <a:pt x="1206234" y="693787"/>
                  </a:lnTo>
                  <a:lnTo>
                    <a:pt x="1224326" y="712208"/>
                  </a:lnTo>
                  <a:lnTo>
                    <a:pt x="1241148" y="730311"/>
                  </a:lnTo>
                  <a:lnTo>
                    <a:pt x="1257336" y="748731"/>
                  </a:lnTo>
                  <a:lnTo>
                    <a:pt x="1272888" y="767152"/>
                  </a:lnTo>
                  <a:lnTo>
                    <a:pt x="1287172" y="785573"/>
                  </a:lnTo>
                  <a:lnTo>
                    <a:pt x="1300185" y="803993"/>
                  </a:lnTo>
                  <a:lnTo>
                    <a:pt x="1312246" y="822096"/>
                  </a:lnTo>
                  <a:lnTo>
                    <a:pt x="1323356" y="840199"/>
                  </a:lnTo>
                  <a:lnTo>
                    <a:pt x="1333513" y="857984"/>
                  </a:lnTo>
                  <a:lnTo>
                    <a:pt x="1343035" y="875770"/>
                  </a:lnTo>
                  <a:lnTo>
                    <a:pt x="1346843" y="884345"/>
                  </a:lnTo>
                  <a:lnTo>
                    <a:pt x="1350970" y="892920"/>
                  </a:lnTo>
                  <a:lnTo>
                    <a:pt x="1354461" y="901813"/>
                  </a:lnTo>
                  <a:lnTo>
                    <a:pt x="1357635" y="910388"/>
                  </a:lnTo>
                  <a:lnTo>
                    <a:pt x="1360809" y="918963"/>
                  </a:lnTo>
                  <a:lnTo>
                    <a:pt x="1363349" y="927220"/>
                  </a:lnTo>
                  <a:lnTo>
                    <a:pt x="1365570" y="935478"/>
                  </a:lnTo>
                  <a:lnTo>
                    <a:pt x="1367792" y="943735"/>
                  </a:lnTo>
                  <a:lnTo>
                    <a:pt x="1369697" y="951675"/>
                  </a:lnTo>
                  <a:lnTo>
                    <a:pt x="1370966" y="959933"/>
                  </a:lnTo>
                  <a:lnTo>
                    <a:pt x="1372236" y="967873"/>
                  </a:lnTo>
                  <a:lnTo>
                    <a:pt x="1373188" y="975495"/>
                  </a:lnTo>
                  <a:lnTo>
                    <a:pt x="774247" y="1579563"/>
                  </a:lnTo>
                  <a:lnTo>
                    <a:pt x="771708" y="1576387"/>
                  </a:lnTo>
                  <a:lnTo>
                    <a:pt x="768851" y="1572258"/>
                  </a:lnTo>
                  <a:lnTo>
                    <a:pt x="765042" y="1566542"/>
                  </a:lnTo>
                  <a:lnTo>
                    <a:pt x="760281" y="1559237"/>
                  </a:lnTo>
                  <a:lnTo>
                    <a:pt x="755520" y="1550344"/>
                  </a:lnTo>
                  <a:lnTo>
                    <a:pt x="749807" y="1540181"/>
                  </a:lnTo>
                  <a:lnTo>
                    <a:pt x="744728" y="1528113"/>
                  </a:lnTo>
                  <a:lnTo>
                    <a:pt x="739333" y="1515091"/>
                  </a:lnTo>
                  <a:lnTo>
                    <a:pt x="734254" y="1500164"/>
                  </a:lnTo>
                  <a:lnTo>
                    <a:pt x="731715" y="1492224"/>
                  </a:lnTo>
                  <a:lnTo>
                    <a:pt x="729493" y="1483967"/>
                  </a:lnTo>
                  <a:lnTo>
                    <a:pt x="727271" y="1475392"/>
                  </a:lnTo>
                  <a:lnTo>
                    <a:pt x="725367" y="1466181"/>
                  </a:lnTo>
                  <a:lnTo>
                    <a:pt x="724097" y="1457289"/>
                  </a:lnTo>
                  <a:lnTo>
                    <a:pt x="722510" y="1447443"/>
                  </a:lnTo>
                  <a:lnTo>
                    <a:pt x="721241" y="1437280"/>
                  </a:lnTo>
                  <a:lnTo>
                    <a:pt x="720288" y="1427117"/>
                  </a:lnTo>
                  <a:lnTo>
                    <a:pt x="719336" y="1416319"/>
                  </a:lnTo>
                  <a:lnTo>
                    <a:pt x="719336" y="1405203"/>
                  </a:lnTo>
                  <a:lnTo>
                    <a:pt x="719336" y="1394087"/>
                  </a:lnTo>
                  <a:lnTo>
                    <a:pt x="719971" y="1382018"/>
                  </a:lnTo>
                  <a:lnTo>
                    <a:pt x="705688" y="1375349"/>
                  </a:lnTo>
                  <a:lnTo>
                    <a:pt x="692039" y="1368362"/>
                  </a:lnTo>
                  <a:lnTo>
                    <a:pt x="679343" y="1361692"/>
                  </a:lnTo>
                  <a:lnTo>
                    <a:pt x="667282" y="1355023"/>
                  </a:lnTo>
                  <a:lnTo>
                    <a:pt x="655855" y="1348035"/>
                  </a:lnTo>
                  <a:lnTo>
                    <a:pt x="645381" y="1341366"/>
                  </a:lnTo>
                  <a:lnTo>
                    <a:pt x="635224" y="1334696"/>
                  </a:lnTo>
                  <a:lnTo>
                    <a:pt x="625385" y="1327709"/>
                  </a:lnTo>
                  <a:lnTo>
                    <a:pt x="616497" y="1321357"/>
                  </a:lnTo>
                  <a:lnTo>
                    <a:pt x="608245" y="1314688"/>
                  </a:lnTo>
                  <a:lnTo>
                    <a:pt x="599992" y="1308018"/>
                  </a:lnTo>
                  <a:lnTo>
                    <a:pt x="592692" y="1301349"/>
                  </a:lnTo>
                  <a:lnTo>
                    <a:pt x="585709" y="1294679"/>
                  </a:lnTo>
                  <a:lnTo>
                    <a:pt x="579361" y="1288327"/>
                  </a:lnTo>
                  <a:lnTo>
                    <a:pt x="573013" y="1281975"/>
                  </a:lnTo>
                  <a:lnTo>
                    <a:pt x="567300" y="1275306"/>
                  </a:lnTo>
                  <a:lnTo>
                    <a:pt x="561904" y="1268636"/>
                  </a:lnTo>
                  <a:lnTo>
                    <a:pt x="556825" y="1262285"/>
                  </a:lnTo>
                  <a:lnTo>
                    <a:pt x="552064" y="1255933"/>
                  </a:lnTo>
                  <a:lnTo>
                    <a:pt x="547621" y="1249898"/>
                  </a:lnTo>
                  <a:lnTo>
                    <a:pt x="539686" y="1237194"/>
                  </a:lnTo>
                  <a:lnTo>
                    <a:pt x="532703" y="1224808"/>
                  </a:lnTo>
                  <a:lnTo>
                    <a:pt x="526355" y="1212739"/>
                  </a:lnTo>
                  <a:lnTo>
                    <a:pt x="520641" y="1200988"/>
                  </a:lnTo>
                  <a:lnTo>
                    <a:pt x="509850" y="1177804"/>
                  </a:lnTo>
                  <a:lnTo>
                    <a:pt x="497471" y="1178122"/>
                  </a:lnTo>
                  <a:lnTo>
                    <a:pt x="485727" y="1178122"/>
                  </a:lnTo>
                  <a:lnTo>
                    <a:pt x="474300" y="1178122"/>
                  </a:lnTo>
                  <a:lnTo>
                    <a:pt x="463509" y="1177804"/>
                  </a:lnTo>
                  <a:lnTo>
                    <a:pt x="453352" y="1177169"/>
                  </a:lnTo>
                  <a:lnTo>
                    <a:pt x="443512" y="1175898"/>
                  </a:lnTo>
                  <a:lnTo>
                    <a:pt x="433673" y="1174628"/>
                  </a:lnTo>
                  <a:lnTo>
                    <a:pt x="424785" y="1173675"/>
                  </a:lnTo>
                  <a:lnTo>
                    <a:pt x="416215" y="1172087"/>
                  </a:lnTo>
                  <a:lnTo>
                    <a:pt x="408280" y="1170182"/>
                  </a:lnTo>
                  <a:lnTo>
                    <a:pt x="393045" y="1167006"/>
                  </a:lnTo>
                  <a:lnTo>
                    <a:pt x="379714" y="1162877"/>
                  </a:lnTo>
                  <a:lnTo>
                    <a:pt x="367653" y="1158431"/>
                  </a:lnTo>
                  <a:lnTo>
                    <a:pt x="357496" y="1153984"/>
                  </a:lnTo>
                  <a:lnTo>
                    <a:pt x="348926" y="1149855"/>
                  </a:lnTo>
                  <a:lnTo>
                    <a:pt x="341308" y="1146044"/>
                  </a:lnTo>
                  <a:lnTo>
                    <a:pt x="335595" y="1142551"/>
                  </a:lnTo>
                  <a:lnTo>
                    <a:pt x="331151" y="1139375"/>
                  </a:lnTo>
                  <a:lnTo>
                    <a:pt x="327660" y="1137152"/>
                  </a:lnTo>
                  <a:lnTo>
                    <a:pt x="325438" y="1134928"/>
                  </a:lnTo>
                  <a:lnTo>
                    <a:pt x="923427" y="530225"/>
                  </a:lnTo>
                  <a:close/>
                  <a:moveTo>
                    <a:pt x="1084432" y="388938"/>
                  </a:moveTo>
                  <a:lnTo>
                    <a:pt x="1089844" y="389573"/>
                  </a:lnTo>
                  <a:lnTo>
                    <a:pt x="1097165" y="389891"/>
                  </a:lnTo>
                  <a:lnTo>
                    <a:pt x="1106715" y="390843"/>
                  </a:lnTo>
                  <a:lnTo>
                    <a:pt x="1118175" y="392748"/>
                  </a:lnTo>
                  <a:lnTo>
                    <a:pt x="1132499" y="396241"/>
                  </a:lnTo>
                  <a:lnTo>
                    <a:pt x="1140458" y="398146"/>
                  </a:lnTo>
                  <a:lnTo>
                    <a:pt x="1148734" y="400686"/>
                  </a:lnTo>
                  <a:lnTo>
                    <a:pt x="1157329" y="403226"/>
                  </a:lnTo>
                  <a:lnTo>
                    <a:pt x="1166879" y="406718"/>
                  </a:lnTo>
                  <a:lnTo>
                    <a:pt x="1176747" y="410528"/>
                  </a:lnTo>
                  <a:lnTo>
                    <a:pt x="1187252" y="414656"/>
                  </a:lnTo>
                  <a:lnTo>
                    <a:pt x="1197756" y="419418"/>
                  </a:lnTo>
                  <a:lnTo>
                    <a:pt x="1208579" y="424816"/>
                  </a:lnTo>
                  <a:lnTo>
                    <a:pt x="1220358" y="430848"/>
                  </a:lnTo>
                  <a:lnTo>
                    <a:pt x="1232136" y="437198"/>
                  </a:lnTo>
                  <a:lnTo>
                    <a:pt x="1244550" y="444183"/>
                  </a:lnTo>
                  <a:lnTo>
                    <a:pt x="1256965" y="452121"/>
                  </a:lnTo>
                  <a:lnTo>
                    <a:pt x="1270017" y="460376"/>
                  </a:lnTo>
                  <a:lnTo>
                    <a:pt x="1283386" y="469901"/>
                  </a:lnTo>
                  <a:lnTo>
                    <a:pt x="1296438" y="480061"/>
                  </a:lnTo>
                  <a:lnTo>
                    <a:pt x="1310444" y="490856"/>
                  </a:lnTo>
                  <a:lnTo>
                    <a:pt x="1324450" y="502286"/>
                  </a:lnTo>
                  <a:lnTo>
                    <a:pt x="1338775" y="514986"/>
                  </a:lnTo>
                  <a:lnTo>
                    <a:pt x="1353100" y="528003"/>
                  </a:lnTo>
                  <a:lnTo>
                    <a:pt x="1367743" y="542291"/>
                  </a:lnTo>
                  <a:lnTo>
                    <a:pt x="1382386" y="557531"/>
                  </a:lnTo>
                  <a:lnTo>
                    <a:pt x="1396074" y="572136"/>
                  </a:lnTo>
                  <a:lnTo>
                    <a:pt x="1408489" y="586423"/>
                  </a:lnTo>
                  <a:lnTo>
                    <a:pt x="1420267" y="600393"/>
                  </a:lnTo>
                  <a:lnTo>
                    <a:pt x="1430772" y="613728"/>
                  </a:lnTo>
                  <a:lnTo>
                    <a:pt x="1440640" y="627381"/>
                  </a:lnTo>
                  <a:lnTo>
                    <a:pt x="1449235" y="640081"/>
                  </a:lnTo>
                  <a:lnTo>
                    <a:pt x="1457511" y="653098"/>
                  </a:lnTo>
                  <a:lnTo>
                    <a:pt x="1464833" y="665163"/>
                  </a:lnTo>
                  <a:lnTo>
                    <a:pt x="1471517" y="676911"/>
                  </a:lnTo>
                  <a:lnTo>
                    <a:pt x="1477566" y="688341"/>
                  </a:lnTo>
                  <a:lnTo>
                    <a:pt x="1482341" y="699136"/>
                  </a:lnTo>
                  <a:lnTo>
                    <a:pt x="1487434" y="709613"/>
                  </a:lnTo>
                  <a:lnTo>
                    <a:pt x="1490935" y="720408"/>
                  </a:lnTo>
                  <a:lnTo>
                    <a:pt x="1494755" y="729616"/>
                  </a:lnTo>
                  <a:lnTo>
                    <a:pt x="1497939" y="739141"/>
                  </a:lnTo>
                  <a:lnTo>
                    <a:pt x="1500167" y="747713"/>
                  </a:lnTo>
                  <a:lnTo>
                    <a:pt x="1502395" y="756286"/>
                  </a:lnTo>
                  <a:lnTo>
                    <a:pt x="1503987" y="763906"/>
                  </a:lnTo>
                  <a:lnTo>
                    <a:pt x="1505260" y="771526"/>
                  </a:lnTo>
                  <a:lnTo>
                    <a:pt x="1507170" y="784543"/>
                  </a:lnTo>
                  <a:lnTo>
                    <a:pt x="1508125" y="795338"/>
                  </a:lnTo>
                  <a:lnTo>
                    <a:pt x="1508125" y="804228"/>
                  </a:lnTo>
                  <a:lnTo>
                    <a:pt x="1507807" y="810261"/>
                  </a:lnTo>
                  <a:lnTo>
                    <a:pt x="1506852" y="815341"/>
                  </a:lnTo>
                  <a:lnTo>
                    <a:pt x="1444778" y="877888"/>
                  </a:lnTo>
                  <a:lnTo>
                    <a:pt x="1442550" y="864553"/>
                  </a:lnTo>
                  <a:lnTo>
                    <a:pt x="1439048" y="851218"/>
                  </a:lnTo>
                  <a:lnTo>
                    <a:pt x="1435228" y="836296"/>
                  </a:lnTo>
                  <a:lnTo>
                    <a:pt x="1430135" y="821691"/>
                  </a:lnTo>
                  <a:lnTo>
                    <a:pt x="1424087" y="806451"/>
                  </a:lnTo>
                  <a:lnTo>
                    <a:pt x="1416765" y="790576"/>
                  </a:lnTo>
                  <a:lnTo>
                    <a:pt x="1408807" y="774383"/>
                  </a:lnTo>
                  <a:lnTo>
                    <a:pt x="1399894" y="757873"/>
                  </a:lnTo>
                  <a:lnTo>
                    <a:pt x="1390026" y="741363"/>
                  </a:lnTo>
                  <a:lnTo>
                    <a:pt x="1378884" y="724536"/>
                  </a:lnTo>
                  <a:lnTo>
                    <a:pt x="1367106" y="707073"/>
                  </a:lnTo>
                  <a:lnTo>
                    <a:pt x="1353737" y="689928"/>
                  </a:lnTo>
                  <a:lnTo>
                    <a:pt x="1340048" y="672466"/>
                  </a:lnTo>
                  <a:lnTo>
                    <a:pt x="1325087" y="655003"/>
                  </a:lnTo>
                  <a:lnTo>
                    <a:pt x="1308852" y="637541"/>
                  </a:lnTo>
                  <a:lnTo>
                    <a:pt x="1291981" y="620396"/>
                  </a:lnTo>
                  <a:lnTo>
                    <a:pt x="1278611" y="607061"/>
                  </a:lnTo>
                  <a:lnTo>
                    <a:pt x="1264923" y="594361"/>
                  </a:lnTo>
                  <a:lnTo>
                    <a:pt x="1251235" y="582296"/>
                  </a:lnTo>
                  <a:lnTo>
                    <a:pt x="1238184" y="570866"/>
                  </a:lnTo>
                  <a:lnTo>
                    <a:pt x="1224814" y="560388"/>
                  </a:lnTo>
                  <a:lnTo>
                    <a:pt x="1212081" y="550228"/>
                  </a:lnTo>
                  <a:lnTo>
                    <a:pt x="1199348" y="541021"/>
                  </a:lnTo>
                  <a:lnTo>
                    <a:pt x="1187252" y="532448"/>
                  </a:lnTo>
                  <a:lnTo>
                    <a:pt x="1175155" y="524511"/>
                  </a:lnTo>
                  <a:lnTo>
                    <a:pt x="1163059" y="516573"/>
                  </a:lnTo>
                  <a:lnTo>
                    <a:pt x="1151917" y="509588"/>
                  </a:lnTo>
                  <a:lnTo>
                    <a:pt x="1140776" y="502921"/>
                  </a:lnTo>
                  <a:lnTo>
                    <a:pt x="1129953" y="496888"/>
                  </a:lnTo>
                  <a:lnTo>
                    <a:pt x="1119766" y="491808"/>
                  </a:lnTo>
                  <a:lnTo>
                    <a:pt x="1109580" y="486411"/>
                  </a:lnTo>
                  <a:lnTo>
                    <a:pt x="1100030" y="481966"/>
                  </a:lnTo>
                  <a:lnTo>
                    <a:pt x="1082522" y="474028"/>
                  </a:lnTo>
                  <a:lnTo>
                    <a:pt x="1066287" y="467678"/>
                  </a:lnTo>
                  <a:lnTo>
                    <a:pt x="1052599" y="462598"/>
                  </a:lnTo>
                  <a:lnTo>
                    <a:pt x="1040821" y="459106"/>
                  </a:lnTo>
                  <a:lnTo>
                    <a:pt x="1031590" y="456248"/>
                  </a:lnTo>
                  <a:lnTo>
                    <a:pt x="1024905" y="454343"/>
                  </a:lnTo>
                  <a:lnTo>
                    <a:pt x="1019175" y="453391"/>
                  </a:lnTo>
                  <a:lnTo>
                    <a:pt x="1084432" y="388938"/>
                  </a:lnTo>
                  <a:close/>
                  <a:moveTo>
                    <a:pt x="1213168" y="238125"/>
                  </a:moveTo>
                  <a:lnTo>
                    <a:pt x="1218883" y="238125"/>
                  </a:lnTo>
                  <a:lnTo>
                    <a:pt x="1226186" y="238759"/>
                  </a:lnTo>
                  <a:lnTo>
                    <a:pt x="1236028" y="239709"/>
                  </a:lnTo>
                  <a:lnTo>
                    <a:pt x="1248411" y="242245"/>
                  </a:lnTo>
                  <a:lnTo>
                    <a:pt x="1263016" y="245414"/>
                  </a:lnTo>
                  <a:lnTo>
                    <a:pt x="1270953" y="247315"/>
                  </a:lnTo>
                  <a:lnTo>
                    <a:pt x="1280161" y="249850"/>
                  </a:lnTo>
                  <a:lnTo>
                    <a:pt x="1289051" y="253020"/>
                  </a:lnTo>
                  <a:lnTo>
                    <a:pt x="1298893" y="256506"/>
                  </a:lnTo>
                  <a:lnTo>
                    <a:pt x="1309053" y="260625"/>
                  </a:lnTo>
                  <a:lnTo>
                    <a:pt x="1319848" y="264745"/>
                  </a:lnTo>
                  <a:lnTo>
                    <a:pt x="1330961" y="269816"/>
                  </a:lnTo>
                  <a:lnTo>
                    <a:pt x="1342391" y="275203"/>
                  </a:lnTo>
                  <a:lnTo>
                    <a:pt x="1354456" y="281541"/>
                  </a:lnTo>
                  <a:lnTo>
                    <a:pt x="1366838" y="288196"/>
                  </a:lnTo>
                  <a:lnTo>
                    <a:pt x="1379538" y="295802"/>
                  </a:lnTo>
                  <a:lnTo>
                    <a:pt x="1392873" y="303725"/>
                  </a:lnTo>
                  <a:lnTo>
                    <a:pt x="1405891" y="312598"/>
                  </a:lnTo>
                  <a:lnTo>
                    <a:pt x="1419861" y="322422"/>
                  </a:lnTo>
                  <a:lnTo>
                    <a:pt x="1433831" y="332880"/>
                  </a:lnTo>
                  <a:lnTo>
                    <a:pt x="1448436" y="344289"/>
                  </a:lnTo>
                  <a:lnTo>
                    <a:pt x="1463041" y="356332"/>
                  </a:lnTo>
                  <a:lnTo>
                    <a:pt x="1477963" y="369325"/>
                  </a:lnTo>
                  <a:lnTo>
                    <a:pt x="1492886" y="383269"/>
                  </a:lnTo>
                  <a:lnTo>
                    <a:pt x="1508126" y="398164"/>
                  </a:lnTo>
                  <a:lnTo>
                    <a:pt x="1523366" y="413692"/>
                  </a:lnTo>
                  <a:lnTo>
                    <a:pt x="1537653" y="428587"/>
                  </a:lnTo>
                  <a:lnTo>
                    <a:pt x="1550353" y="443481"/>
                  </a:lnTo>
                  <a:lnTo>
                    <a:pt x="1562418" y="458376"/>
                  </a:lnTo>
                  <a:lnTo>
                    <a:pt x="1573848" y="472637"/>
                  </a:lnTo>
                  <a:lnTo>
                    <a:pt x="1583691" y="486264"/>
                  </a:lnTo>
                  <a:lnTo>
                    <a:pt x="1593216" y="499891"/>
                  </a:lnTo>
                  <a:lnTo>
                    <a:pt x="1601471" y="512884"/>
                  </a:lnTo>
                  <a:lnTo>
                    <a:pt x="1609091" y="525878"/>
                  </a:lnTo>
                  <a:lnTo>
                    <a:pt x="1616076" y="538237"/>
                  </a:lnTo>
                  <a:lnTo>
                    <a:pt x="1622108" y="549963"/>
                  </a:lnTo>
                  <a:lnTo>
                    <a:pt x="1627823" y="561371"/>
                  </a:lnTo>
                  <a:lnTo>
                    <a:pt x="1632268" y="572780"/>
                  </a:lnTo>
                  <a:lnTo>
                    <a:pt x="1636713" y="583238"/>
                  </a:lnTo>
                  <a:lnTo>
                    <a:pt x="1640206" y="593379"/>
                  </a:lnTo>
                  <a:lnTo>
                    <a:pt x="1643699" y="603203"/>
                  </a:lnTo>
                  <a:lnTo>
                    <a:pt x="1646239" y="612077"/>
                  </a:lnTo>
                  <a:lnTo>
                    <a:pt x="1648143" y="620633"/>
                  </a:lnTo>
                  <a:lnTo>
                    <a:pt x="1650049" y="628873"/>
                  </a:lnTo>
                  <a:lnTo>
                    <a:pt x="1651636" y="636478"/>
                  </a:lnTo>
                  <a:lnTo>
                    <a:pt x="1652589" y="643767"/>
                  </a:lnTo>
                  <a:lnTo>
                    <a:pt x="1653541" y="650422"/>
                  </a:lnTo>
                  <a:lnTo>
                    <a:pt x="1654176" y="661514"/>
                  </a:lnTo>
                  <a:lnTo>
                    <a:pt x="1654176" y="670705"/>
                  </a:lnTo>
                  <a:lnTo>
                    <a:pt x="1653859" y="677043"/>
                  </a:lnTo>
                  <a:lnTo>
                    <a:pt x="1652906" y="682747"/>
                  </a:lnTo>
                  <a:lnTo>
                    <a:pt x="1588136" y="747713"/>
                  </a:lnTo>
                  <a:lnTo>
                    <a:pt x="1585596" y="733769"/>
                  </a:lnTo>
                  <a:lnTo>
                    <a:pt x="1582421" y="719508"/>
                  </a:lnTo>
                  <a:lnTo>
                    <a:pt x="1578293" y="704297"/>
                  </a:lnTo>
                  <a:lnTo>
                    <a:pt x="1572896" y="689085"/>
                  </a:lnTo>
                  <a:lnTo>
                    <a:pt x="1566546" y="672923"/>
                  </a:lnTo>
                  <a:lnTo>
                    <a:pt x="1559561" y="656761"/>
                  </a:lnTo>
                  <a:lnTo>
                    <a:pt x="1550671" y="639964"/>
                  </a:lnTo>
                  <a:lnTo>
                    <a:pt x="1541463" y="622534"/>
                  </a:lnTo>
                  <a:lnTo>
                    <a:pt x="1531303" y="605105"/>
                  </a:lnTo>
                  <a:lnTo>
                    <a:pt x="1519556" y="587358"/>
                  </a:lnTo>
                  <a:lnTo>
                    <a:pt x="1507173" y="569294"/>
                  </a:lnTo>
                  <a:lnTo>
                    <a:pt x="1493521" y="551230"/>
                  </a:lnTo>
                  <a:lnTo>
                    <a:pt x="1479233" y="533166"/>
                  </a:lnTo>
                  <a:lnTo>
                    <a:pt x="1463676" y="514786"/>
                  </a:lnTo>
                  <a:lnTo>
                    <a:pt x="1446848" y="497039"/>
                  </a:lnTo>
                  <a:lnTo>
                    <a:pt x="1429386" y="478975"/>
                  </a:lnTo>
                  <a:lnTo>
                    <a:pt x="1415098" y="465031"/>
                  </a:lnTo>
                  <a:lnTo>
                    <a:pt x="1400811" y="451721"/>
                  </a:lnTo>
                  <a:lnTo>
                    <a:pt x="1386841" y="439362"/>
                  </a:lnTo>
                  <a:lnTo>
                    <a:pt x="1372871" y="427636"/>
                  </a:lnTo>
                  <a:lnTo>
                    <a:pt x="1359536" y="416544"/>
                  </a:lnTo>
                  <a:lnTo>
                    <a:pt x="1345883" y="406086"/>
                  </a:lnTo>
                  <a:lnTo>
                    <a:pt x="1332548" y="396262"/>
                  </a:lnTo>
                  <a:lnTo>
                    <a:pt x="1319848" y="387389"/>
                  </a:lnTo>
                  <a:lnTo>
                    <a:pt x="1307148" y="378832"/>
                  </a:lnTo>
                  <a:lnTo>
                    <a:pt x="1295083" y="370909"/>
                  </a:lnTo>
                  <a:lnTo>
                    <a:pt x="1283018" y="363620"/>
                  </a:lnTo>
                  <a:lnTo>
                    <a:pt x="1271271" y="356648"/>
                  </a:lnTo>
                  <a:lnTo>
                    <a:pt x="1260158" y="350627"/>
                  </a:lnTo>
                  <a:lnTo>
                    <a:pt x="1249681" y="344606"/>
                  </a:lnTo>
                  <a:lnTo>
                    <a:pt x="1239203" y="339219"/>
                  </a:lnTo>
                  <a:lnTo>
                    <a:pt x="1229361" y="334782"/>
                  </a:lnTo>
                  <a:lnTo>
                    <a:pt x="1210628" y="326542"/>
                  </a:lnTo>
                  <a:lnTo>
                    <a:pt x="1193801" y="319887"/>
                  </a:lnTo>
                  <a:lnTo>
                    <a:pt x="1179513" y="314500"/>
                  </a:lnTo>
                  <a:lnTo>
                    <a:pt x="1167766" y="310697"/>
                  </a:lnTo>
                  <a:lnTo>
                    <a:pt x="1157923" y="307845"/>
                  </a:lnTo>
                  <a:lnTo>
                    <a:pt x="1150621" y="306260"/>
                  </a:lnTo>
                  <a:lnTo>
                    <a:pt x="1144588" y="304992"/>
                  </a:lnTo>
                  <a:lnTo>
                    <a:pt x="1213168" y="238125"/>
                  </a:lnTo>
                  <a:close/>
                  <a:moveTo>
                    <a:pt x="1555569" y="0"/>
                  </a:moveTo>
                  <a:lnTo>
                    <a:pt x="1566687" y="0"/>
                  </a:lnTo>
                  <a:lnTo>
                    <a:pt x="1578441" y="0"/>
                  </a:lnTo>
                  <a:lnTo>
                    <a:pt x="1589876" y="1272"/>
                  </a:lnTo>
                  <a:lnTo>
                    <a:pt x="1601948" y="2862"/>
                  </a:lnTo>
                  <a:lnTo>
                    <a:pt x="1614337" y="5088"/>
                  </a:lnTo>
                  <a:lnTo>
                    <a:pt x="1627043" y="7950"/>
                  </a:lnTo>
                  <a:lnTo>
                    <a:pt x="1640385" y="11766"/>
                  </a:lnTo>
                  <a:lnTo>
                    <a:pt x="1653409" y="16218"/>
                  </a:lnTo>
                  <a:lnTo>
                    <a:pt x="1667386" y="21624"/>
                  </a:lnTo>
                  <a:lnTo>
                    <a:pt x="1681363" y="27984"/>
                  </a:lnTo>
                  <a:lnTo>
                    <a:pt x="1695976" y="35298"/>
                  </a:lnTo>
                  <a:lnTo>
                    <a:pt x="1710588" y="42930"/>
                  </a:lnTo>
                  <a:lnTo>
                    <a:pt x="1725836" y="52152"/>
                  </a:lnTo>
                  <a:lnTo>
                    <a:pt x="1741084" y="62010"/>
                  </a:lnTo>
                  <a:lnTo>
                    <a:pt x="1756649" y="72822"/>
                  </a:lnTo>
                  <a:lnTo>
                    <a:pt x="1772850" y="84588"/>
                  </a:lnTo>
                  <a:lnTo>
                    <a:pt x="1789051" y="97626"/>
                  </a:lnTo>
                  <a:lnTo>
                    <a:pt x="1804617" y="111300"/>
                  </a:lnTo>
                  <a:lnTo>
                    <a:pt x="1819547" y="124656"/>
                  </a:lnTo>
                  <a:lnTo>
                    <a:pt x="1832571" y="138330"/>
                  </a:lnTo>
                  <a:lnTo>
                    <a:pt x="1844642" y="151686"/>
                  </a:lnTo>
                  <a:lnTo>
                    <a:pt x="1856078" y="165042"/>
                  </a:lnTo>
                  <a:lnTo>
                    <a:pt x="1865608" y="178398"/>
                  </a:lnTo>
                  <a:lnTo>
                    <a:pt x="1874502" y="191755"/>
                  </a:lnTo>
                  <a:lnTo>
                    <a:pt x="1881809" y="204475"/>
                  </a:lnTo>
                  <a:lnTo>
                    <a:pt x="1888797" y="217831"/>
                  </a:lnTo>
                  <a:lnTo>
                    <a:pt x="1894197" y="230869"/>
                  </a:lnTo>
                  <a:lnTo>
                    <a:pt x="1898962" y="243907"/>
                  </a:lnTo>
                  <a:lnTo>
                    <a:pt x="1902457" y="256309"/>
                  </a:lnTo>
                  <a:lnTo>
                    <a:pt x="1905633" y="268711"/>
                  </a:lnTo>
                  <a:lnTo>
                    <a:pt x="1907857" y="281113"/>
                  </a:lnTo>
                  <a:lnTo>
                    <a:pt x="1908810" y="293197"/>
                  </a:lnTo>
                  <a:lnTo>
                    <a:pt x="1909763" y="305281"/>
                  </a:lnTo>
                  <a:lnTo>
                    <a:pt x="1909763" y="316729"/>
                  </a:lnTo>
                  <a:lnTo>
                    <a:pt x="1908492" y="328177"/>
                  </a:lnTo>
                  <a:lnTo>
                    <a:pt x="1907539" y="339307"/>
                  </a:lnTo>
                  <a:lnTo>
                    <a:pt x="1905316" y="350437"/>
                  </a:lnTo>
                  <a:lnTo>
                    <a:pt x="1902457" y="360931"/>
                  </a:lnTo>
                  <a:lnTo>
                    <a:pt x="1899598" y="371425"/>
                  </a:lnTo>
                  <a:lnTo>
                    <a:pt x="1895786" y="381601"/>
                  </a:lnTo>
                  <a:lnTo>
                    <a:pt x="1891656" y="391459"/>
                  </a:lnTo>
                  <a:lnTo>
                    <a:pt x="1887527" y="400681"/>
                  </a:lnTo>
                  <a:lnTo>
                    <a:pt x="1882762" y="409903"/>
                  </a:lnTo>
                  <a:lnTo>
                    <a:pt x="1877361" y="418490"/>
                  </a:lnTo>
                  <a:lnTo>
                    <a:pt x="1871643" y="426758"/>
                  </a:lnTo>
                  <a:lnTo>
                    <a:pt x="1865925" y="434708"/>
                  </a:lnTo>
                  <a:lnTo>
                    <a:pt x="1860208" y="442340"/>
                  </a:lnTo>
                  <a:lnTo>
                    <a:pt x="1854172" y="449336"/>
                  </a:lnTo>
                  <a:lnTo>
                    <a:pt x="1847501" y="456014"/>
                  </a:lnTo>
                  <a:lnTo>
                    <a:pt x="1841783" y="463328"/>
                  </a:lnTo>
                  <a:lnTo>
                    <a:pt x="1830983" y="476048"/>
                  </a:lnTo>
                  <a:lnTo>
                    <a:pt x="1801122" y="514208"/>
                  </a:lnTo>
                  <a:lnTo>
                    <a:pt x="1764909" y="560636"/>
                  </a:lnTo>
                  <a:lnTo>
                    <a:pt x="1730283" y="604838"/>
                  </a:lnTo>
                  <a:lnTo>
                    <a:pt x="1729648" y="593708"/>
                  </a:lnTo>
                  <a:lnTo>
                    <a:pt x="1728377" y="581306"/>
                  </a:lnTo>
                  <a:lnTo>
                    <a:pt x="1726471" y="567632"/>
                  </a:lnTo>
                  <a:lnTo>
                    <a:pt x="1723930" y="553322"/>
                  </a:lnTo>
                  <a:lnTo>
                    <a:pt x="1720118" y="537740"/>
                  </a:lnTo>
                  <a:lnTo>
                    <a:pt x="1715353" y="521840"/>
                  </a:lnTo>
                  <a:lnTo>
                    <a:pt x="1712494" y="513254"/>
                  </a:lnTo>
                  <a:lnTo>
                    <a:pt x="1709318" y="504668"/>
                  </a:lnTo>
                  <a:lnTo>
                    <a:pt x="1705823" y="496082"/>
                  </a:lnTo>
                  <a:lnTo>
                    <a:pt x="1702011" y="487178"/>
                  </a:lnTo>
                  <a:lnTo>
                    <a:pt x="1697882" y="477638"/>
                  </a:lnTo>
                  <a:lnTo>
                    <a:pt x="1693117" y="468098"/>
                  </a:lnTo>
                  <a:lnTo>
                    <a:pt x="1688034" y="458876"/>
                  </a:lnTo>
                  <a:lnTo>
                    <a:pt x="1682952" y="449018"/>
                  </a:lnTo>
                  <a:lnTo>
                    <a:pt x="1677234" y="439160"/>
                  </a:lnTo>
                  <a:lnTo>
                    <a:pt x="1670881" y="428984"/>
                  </a:lnTo>
                  <a:lnTo>
                    <a:pt x="1664527" y="418808"/>
                  </a:lnTo>
                  <a:lnTo>
                    <a:pt x="1657221" y="408631"/>
                  </a:lnTo>
                  <a:lnTo>
                    <a:pt x="1649915" y="398137"/>
                  </a:lnTo>
                  <a:lnTo>
                    <a:pt x="1641973" y="387643"/>
                  </a:lnTo>
                  <a:lnTo>
                    <a:pt x="1633079" y="376831"/>
                  </a:lnTo>
                  <a:lnTo>
                    <a:pt x="1624184" y="365701"/>
                  </a:lnTo>
                  <a:lnTo>
                    <a:pt x="1614337" y="354889"/>
                  </a:lnTo>
                  <a:lnTo>
                    <a:pt x="1604489" y="343441"/>
                  </a:lnTo>
                  <a:lnTo>
                    <a:pt x="1593688" y="332311"/>
                  </a:lnTo>
                  <a:lnTo>
                    <a:pt x="1582570" y="320863"/>
                  </a:lnTo>
                  <a:lnTo>
                    <a:pt x="1571134" y="310051"/>
                  </a:lnTo>
                  <a:lnTo>
                    <a:pt x="1559381" y="299239"/>
                  </a:lnTo>
                  <a:lnTo>
                    <a:pt x="1548263" y="289381"/>
                  </a:lnTo>
                  <a:lnTo>
                    <a:pt x="1536827" y="279523"/>
                  </a:lnTo>
                  <a:lnTo>
                    <a:pt x="1525709" y="270619"/>
                  </a:lnTo>
                  <a:lnTo>
                    <a:pt x="1514590" y="262351"/>
                  </a:lnTo>
                  <a:lnTo>
                    <a:pt x="1503472" y="254083"/>
                  </a:lnTo>
                  <a:lnTo>
                    <a:pt x="1492672" y="246451"/>
                  </a:lnTo>
                  <a:lnTo>
                    <a:pt x="1481871" y="239137"/>
                  </a:lnTo>
                  <a:lnTo>
                    <a:pt x="1471388" y="232777"/>
                  </a:lnTo>
                  <a:lnTo>
                    <a:pt x="1460905" y="226417"/>
                  </a:lnTo>
                  <a:lnTo>
                    <a:pt x="1450740" y="220693"/>
                  </a:lnTo>
                  <a:lnTo>
                    <a:pt x="1440575" y="215287"/>
                  </a:lnTo>
                  <a:lnTo>
                    <a:pt x="1430410" y="210199"/>
                  </a:lnTo>
                  <a:lnTo>
                    <a:pt x="1420562" y="205747"/>
                  </a:lnTo>
                  <a:lnTo>
                    <a:pt x="1411350" y="201613"/>
                  </a:lnTo>
                  <a:lnTo>
                    <a:pt x="1401820" y="197479"/>
                  </a:lnTo>
                  <a:lnTo>
                    <a:pt x="1392925" y="193981"/>
                  </a:lnTo>
                  <a:lnTo>
                    <a:pt x="1375136" y="187620"/>
                  </a:lnTo>
                  <a:lnTo>
                    <a:pt x="1358300" y="182850"/>
                  </a:lnTo>
                  <a:lnTo>
                    <a:pt x="1342417" y="178716"/>
                  </a:lnTo>
                  <a:lnTo>
                    <a:pt x="1327805" y="175536"/>
                  </a:lnTo>
                  <a:lnTo>
                    <a:pt x="1314145" y="173310"/>
                  </a:lnTo>
                  <a:lnTo>
                    <a:pt x="1301756" y="171720"/>
                  </a:lnTo>
                  <a:lnTo>
                    <a:pt x="1290638" y="171084"/>
                  </a:lnTo>
                  <a:lnTo>
                    <a:pt x="1330346" y="138966"/>
                  </a:lnTo>
                  <a:lnTo>
                    <a:pt x="1370689" y="105894"/>
                  </a:lnTo>
                  <a:lnTo>
                    <a:pt x="1405950" y="76638"/>
                  </a:lnTo>
                  <a:lnTo>
                    <a:pt x="1419609" y="64554"/>
                  </a:lnTo>
                  <a:lnTo>
                    <a:pt x="1429774" y="55650"/>
                  </a:lnTo>
                  <a:lnTo>
                    <a:pt x="1435810" y="49926"/>
                  </a:lnTo>
                  <a:lnTo>
                    <a:pt x="1442163" y="44520"/>
                  </a:lnTo>
                  <a:lnTo>
                    <a:pt x="1448834" y="39432"/>
                  </a:lnTo>
                  <a:lnTo>
                    <a:pt x="1455505" y="34026"/>
                  </a:lnTo>
                  <a:lnTo>
                    <a:pt x="1463129" y="29256"/>
                  </a:lnTo>
                  <a:lnTo>
                    <a:pt x="1470753" y="24486"/>
                  </a:lnTo>
                  <a:lnTo>
                    <a:pt x="1479012" y="20352"/>
                  </a:lnTo>
                  <a:lnTo>
                    <a:pt x="1487271" y="16218"/>
                  </a:lnTo>
                  <a:lnTo>
                    <a:pt x="1495848" y="13038"/>
                  </a:lnTo>
                  <a:lnTo>
                    <a:pt x="1505378" y="9540"/>
                  </a:lnTo>
                  <a:lnTo>
                    <a:pt x="1514590" y="6996"/>
                  </a:lnTo>
                  <a:lnTo>
                    <a:pt x="1524438" y="4770"/>
                  </a:lnTo>
                  <a:lnTo>
                    <a:pt x="1534285" y="2544"/>
                  </a:lnTo>
                  <a:lnTo>
                    <a:pt x="1544768" y="1272"/>
                  </a:lnTo>
                  <a:lnTo>
                    <a:pt x="1555569" y="0"/>
                  </a:lnTo>
                  <a:close/>
                </a:path>
              </a:pathLst>
            </a:custGeom>
            <a:solidFill>
              <a:schemeClr val="bg1"/>
            </a:solidFill>
            <a:ln>
              <a:noFill/>
            </a:ln>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2843808" y="1347615"/>
            <a:ext cx="1584176" cy="1440160"/>
            <a:chOff x="2843808" y="1347615"/>
            <a:chExt cx="1584176" cy="1440160"/>
          </a:xfrm>
        </p:grpSpPr>
        <p:sp>
          <p:nvSpPr>
            <p:cNvPr id="31" name="流程图: 手动操作 30"/>
            <p:cNvSpPr/>
            <p:nvPr/>
          </p:nvSpPr>
          <p:spPr>
            <a:xfrm rot="16200000">
              <a:off x="2915816" y="1275607"/>
              <a:ext cx="1440160" cy="1584176"/>
            </a:xfrm>
            <a:prstGeom prst="flowChartManualOperation">
              <a:avLst/>
            </a:prstGeom>
            <a:solidFill>
              <a:srgbClr val="404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2" name="KSO_Shape"/>
            <p:cNvSpPr>
              <a:spLocks/>
            </p:cNvSpPr>
            <p:nvPr/>
          </p:nvSpPr>
          <p:spPr bwMode="auto">
            <a:xfrm>
              <a:off x="3368163" y="1827365"/>
              <a:ext cx="482922" cy="545675"/>
            </a:xfrm>
            <a:custGeom>
              <a:avLst/>
              <a:gdLst>
                <a:gd name="T0" fmla="*/ 842889 w 4313"/>
                <a:gd name="T1" fmla="*/ 0 h 4874"/>
                <a:gd name="T2" fmla="*/ 74281 w 4313"/>
                <a:gd name="T3" fmla="*/ 443614 h 4874"/>
                <a:gd name="T4" fmla="*/ 848362 w 4313"/>
                <a:gd name="T5" fmla="*/ 890355 h 4874"/>
                <a:gd name="T6" fmla="*/ 1616971 w 4313"/>
                <a:gd name="T7" fmla="*/ 446741 h 4874"/>
                <a:gd name="T8" fmla="*/ 842889 w 4313"/>
                <a:gd name="T9" fmla="*/ 0 h 4874"/>
                <a:gd name="T10" fmla="*/ 0 w 4313"/>
                <a:gd name="T11" fmla="*/ 1459823 h 4874"/>
                <a:gd name="T12" fmla="*/ 771345 w 4313"/>
                <a:gd name="T13" fmla="*/ 1905000 h 4874"/>
                <a:gd name="T14" fmla="*/ 771345 w 4313"/>
                <a:gd name="T15" fmla="*/ 1011909 h 4874"/>
                <a:gd name="T16" fmla="*/ 0 w 4313"/>
                <a:gd name="T17" fmla="*/ 566732 h 4874"/>
                <a:gd name="T18" fmla="*/ 0 w 4313"/>
                <a:gd name="T19" fmla="*/ 1459823 h 4874"/>
                <a:gd name="T20" fmla="*/ 915215 w 4313"/>
                <a:gd name="T21" fmla="*/ 1017772 h 4874"/>
                <a:gd name="T22" fmla="*/ 915215 w 4313"/>
                <a:gd name="T23" fmla="*/ 1905000 h 4874"/>
                <a:gd name="T24" fmla="*/ 1686169 w 4313"/>
                <a:gd name="T25" fmla="*/ 1459823 h 4874"/>
                <a:gd name="T26" fmla="*/ 1686169 w 4313"/>
                <a:gd name="T27" fmla="*/ 572594 h 4874"/>
                <a:gd name="T28" fmla="*/ 915215 w 4313"/>
                <a:gd name="T29" fmla="*/ 1017772 h 48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13" h="4874">
                  <a:moveTo>
                    <a:pt x="2156" y="0"/>
                  </a:moveTo>
                  <a:lnTo>
                    <a:pt x="190" y="1135"/>
                  </a:lnTo>
                  <a:lnTo>
                    <a:pt x="2170" y="2278"/>
                  </a:lnTo>
                  <a:lnTo>
                    <a:pt x="4136" y="1143"/>
                  </a:lnTo>
                  <a:lnTo>
                    <a:pt x="2156" y="0"/>
                  </a:lnTo>
                  <a:close/>
                  <a:moveTo>
                    <a:pt x="0" y="3735"/>
                  </a:moveTo>
                  <a:lnTo>
                    <a:pt x="1973" y="4874"/>
                  </a:lnTo>
                  <a:lnTo>
                    <a:pt x="1973" y="2589"/>
                  </a:lnTo>
                  <a:lnTo>
                    <a:pt x="0" y="1450"/>
                  </a:lnTo>
                  <a:lnTo>
                    <a:pt x="0" y="3735"/>
                  </a:lnTo>
                  <a:close/>
                  <a:moveTo>
                    <a:pt x="2341" y="2604"/>
                  </a:moveTo>
                  <a:lnTo>
                    <a:pt x="2341" y="4874"/>
                  </a:lnTo>
                  <a:lnTo>
                    <a:pt x="4313" y="3735"/>
                  </a:lnTo>
                  <a:lnTo>
                    <a:pt x="4313" y="1465"/>
                  </a:lnTo>
                  <a:lnTo>
                    <a:pt x="2341" y="2604"/>
                  </a:lnTo>
                  <a:close/>
                </a:path>
              </a:pathLst>
            </a:custGeom>
            <a:solidFill>
              <a:schemeClr val="bg1"/>
            </a:solidFill>
            <a:ln>
              <a:noFill/>
            </a:ln>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1115616" y="1347614"/>
            <a:ext cx="1584176" cy="1440160"/>
            <a:chOff x="1115616" y="1347614"/>
            <a:chExt cx="1584176" cy="1440160"/>
          </a:xfrm>
        </p:grpSpPr>
        <p:sp>
          <p:nvSpPr>
            <p:cNvPr id="34" name="流程图: 手动操作 33"/>
            <p:cNvSpPr/>
            <p:nvPr/>
          </p:nvSpPr>
          <p:spPr>
            <a:xfrm rot="16200000">
              <a:off x="1187624" y="1275606"/>
              <a:ext cx="1440160" cy="1584176"/>
            </a:xfrm>
            <a:prstGeom prst="flowChartManualOperation">
              <a:avLst/>
            </a:prstGeom>
            <a:solidFill>
              <a:srgbClr val="404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5" name="KSO_Shape"/>
            <p:cNvSpPr>
              <a:spLocks/>
            </p:cNvSpPr>
            <p:nvPr/>
          </p:nvSpPr>
          <p:spPr bwMode="auto">
            <a:xfrm>
              <a:off x="1683482" y="1890181"/>
              <a:ext cx="448444" cy="420043"/>
            </a:xfrm>
            <a:custGeom>
              <a:avLst/>
              <a:gdLst/>
              <a:ahLst/>
              <a:cxnLst/>
              <a:rect l="0" t="0" r="r" b="b"/>
              <a:pathLst>
                <a:path w="1298575" h="1216025">
                  <a:moveTo>
                    <a:pt x="836160" y="826558"/>
                  </a:moveTo>
                  <a:lnTo>
                    <a:pt x="1038913" y="1088496"/>
                  </a:lnTo>
                  <a:lnTo>
                    <a:pt x="1028590" y="1095640"/>
                  </a:lnTo>
                  <a:lnTo>
                    <a:pt x="1018002" y="1103313"/>
                  </a:lnTo>
                  <a:lnTo>
                    <a:pt x="1007415" y="1109927"/>
                  </a:lnTo>
                  <a:lnTo>
                    <a:pt x="996827" y="1116806"/>
                  </a:lnTo>
                  <a:lnTo>
                    <a:pt x="985975" y="1123421"/>
                  </a:lnTo>
                  <a:lnTo>
                    <a:pt x="974858" y="1129771"/>
                  </a:lnTo>
                  <a:lnTo>
                    <a:pt x="963741" y="1136121"/>
                  </a:lnTo>
                  <a:lnTo>
                    <a:pt x="952624" y="1141942"/>
                  </a:lnTo>
                  <a:lnTo>
                    <a:pt x="941507" y="1147763"/>
                  </a:lnTo>
                  <a:lnTo>
                    <a:pt x="929596" y="1153319"/>
                  </a:lnTo>
                  <a:lnTo>
                    <a:pt x="918214" y="1158611"/>
                  </a:lnTo>
                  <a:lnTo>
                    <a:pt x="906303" y="1163902"/>
                  </a:lnTo>
                  <a:lnTo>
                    <a:pt x="894656" y="1168665"/>
                  </a:lnTo>
                  <a:lnTo>
                    <a:pt x="882480" y="1173692"/>
                  </a:lnTo>
                  <a:lnTo>
                    <a:pt x="870305" y="1177925"/>
                  </a:lnTo>
                  <a:lnTo>
                    <a:pt x="858129" y="1182159"/>
                  </a:lnTo>
                  <a:lnTo>
                    <a:pt x="845953" y="1186127"/>
                  </a:lnTo>
                  <a:lnTo>
                    <a:pt x="833513" y="1190096"/>
                  </a:lnTo>
                  <a:lnTo>
                    <a:pt x="820807" y="1193536"/>
                  </a:lnTo>
                  <a:lnTo>
                    <a:pt x="808367" y="1196446"/>
                  </a:lnTo>
                  <a:lnTo>
                    <a:pt x="795662" y="1199621"/>
                  </a:lnTo>
                  <a:lnTo>
                    <a:pt x="782427" y="1202531"/>
                  </a:lnTo>
                  <a:lnTo>
                    <a:pt x="769722" y="1204913"/>
                  </a:lnTo>
                  <a:lnTo>
                    <a:pt x="756487" y="1207294"/>
                  </a:lnTo>
                  <a:lnTo>
                    <a:pt x="743518" y="1209146"/>
                  </a:lnTo>
                  <a:lnTo>
                    <a:pt x="730548" y="1211263"/>
                  </a:lnTo>
                  <a:lnTo>
                    <a:pt x="717048" y="1212586"/>
                  </a:lnTo>
                  <a:lnTo>
                    <a:pt x="703814" y="1213909"/>
                  </a:lnTo>
                  <a:lnTo>
                    <a:pt x="690050" y="1214967"/>
                  </a:lnTo>
                  <a:lnTo>
                    <a:pt x="676815" y="1215496"/>
                  </a:lnTo>
                  <a:lnTo>
                    <a:pt x="663051" y="1215761"/>
                  </a:lnTo>
                  <a:lnTo>
                    <a:pt x="649552" y="1216025"/>
                  </a:lnTo>
                  <a:lnTo>
                    <a:pt x="636053" y="1215761"/>
                  </a:lnTo>
                  <a:lnTo>
                    <a:pt x="622818" y="1215496"/>
                  </a:lnTo>
                  <a:lnTo>
                    <a:pt x="609848" y="1214967"/>
                  </a:lnTo>
                  <a:lnTo>
                    <a:pt x="596349" y="1213909"/>
                  </a:lnTo>
                  <a:lnTo>
                    <a:pt x="583379" y="1212586"/>
                  </a:lnTo>
                  <a:lnTo>
                    <a:pt x="570674" y="1211527"/>
                  </a:lnTo>
                  <a:lnTo>
                    <a:pt x="557704" y="1209675"/>
                  </a:lnTo>
                  <a:lnTo>
                    <a:pt x="544999" y="1207823"/>
                  </a:lnTo>
                  <a:lnTo>
                    <a:pt x="532029" y="1205442"/>
                  </a:lnTo>
                  <a:lnTo>
                    <a:pt x="519324" y="1203061"/>
                  </a:lnTo>
                  <a:lnTo>
                    <a:pt x="507148" y="1200679"/>
                  </a:lnTo>
                  <a:lnTo>
                    <a:pt x="494708" y="1197769"/>
                  </a:lnTo>
                  <a:lnTo>
                    <a:pt x="482267" y="1194594"/>
                  </a:lnTo>
                  <a:lnTo>
                    <a:pt x="469827" y="1191154"/>
                  </a:lnTo>
                  <a:lnTo>
                    <a:pt x="457651" y="1187450"/>
                  </a:lnTo>
                  <a:lnTo>
                    <a:pt x="445475" y="1183746"/>
                  </a:lnTo>
                  <a:lnTo>
                    <a:pt x="433829" y="1179777"/>
                  </a:lnTo>
                  <a:lnTo>
                    <a:pt x="421918" y="1175809"/>
                  </a:lnTo>
                  <a:lnTo>
                    <a:pt x="410272" y="1171046"/>
                  </a:lnTo>
                  <a:lnTo>
                    <a:pt x="398625" y="1166548"/>
                  </a:lnTo>
                  <a:lnTo>
                    <a:pt x="386979" y="1161786"/>
                  </a:lnTo>
                  <a:lnTo>
                    <a:pt x="375862" y="1156494"/>
                  </a:lnTo>
                  <a:lnTo>
                    <a:pt x="364215" y="1151202"/>
                  </a:lnTo>
                  <a:lnTo>
                    <a:pt x="353098" y="1145646"/>
                  </a:lnTo>
                  <a:lnTo>
                    <a:pt x="342246" y="1140090"/>
                  </a:lnTo>
                  <a:lnTo>
                    <a:pt x="331394" y="1134269"/>
                  </a:lnTo>
                  <a:lnTo>
                    <a:pt x="320541" y="1127919"/>
                  </a:lnTo>
                  <a:lnTo>
                    <a:pt x="309954" y="1121834"/>
                  </a:lnTo>
                  <a:lnTo>
                    <a:pt x="299366" y="1115219"/>
                  </a:lnTo>
                  <a:lnTo>
                    <a:pt x="288778" y="1108869"/>
                  </a:lnTo>
                  <a:lnTo>
                    <a:pt x="278720" y="1101990"/>
                  </a:lnTo>
                  <a:lnTo>
                    <a:pt x="268662" y="1094846"/>
                  </a:lnTo>
                  <a:lnTo>
                    <a:pt x="468239" y="830527"/>
                  </a:lnTo>
                  <a:lnTo>
                    <a:pt x="478032" y="837142"/>
                  </a:lnTo>
                  <a:lnTo>
                    <a:pt x="488091" y="843227"/>
                  </a:lnTo>
                  <a:lnTo>
                    <a:pt x="498414" y="849313"/>
                  </a:lnTo>
                  <a:lnTo>
                    <a:pt x="508472" y="854340"/>
                  </a:lnTo>
                  <a:lnTo>
                    <a:pt x="519324" y="859367"/>
                  </a:lnTo>
                  <a:lnTo>
                    <a:pt x="530176" y="864129"/>
                  </a:lnTo>
                  <a:lnTo>
                    <a:pt x="541558" y="868363"/>
                  </a:lnTo>
                  <a:lnTo>
                    <a:pt x="552675" y="872331"/>
                  </a:lnTo>
                  <a:lnTo>
                    <a:pt x="564057" y="875771"/>
                  </a:lnTo>
                  <a:lnTo>
                    <a:pt x="575968" y="878681"/>
                  </a:lnTo>
                  <a:lnTo>
                    <a:pt x="587614" y="881327"/>
                  </a:lnTo>
                  <a:lnTo>
                    <a:pt x="599790" y="883709"/>
                  </a:lnTo>
                  <a:lnTo>
                    <a:pt x="611966" y="885296"/>
                  </a:lnTo>
                  <a:lnTo>
                    <a:pt x="624406" y="886354"/>
                  </a:lnTo>
                  <a:lnTo>
                    <a:pt x="636847" y="887148"/>
                  </a:lnTo>
                  <a:lnTo>
                    <a:pt x="649552" y="887413"/>
                  </a:lnTo>
                  <a:lnTo>
                    <a:pt x="662522" y="887148"/>
                  </a:lnTo>
                  <a:lnTo>
                    <a:pt x="675492" y="886354"/>
                  </a:lnTo>
                  <a:lnTo>
                    <a:pt x="688197" y="884767"/>
                  </a:lnTo>
                  <a:lnTo>
                    <a:pt x="700902" y="883179"/>
                  </a:lnTo>
                  <a:lnTo>
                    <a:pt x="713343" y="880798"/>
                  </a:lnTo>
                  <a:lnTo>
                    <a:pt x="725519" y="878152"/>
                  </a:lnTo>
                  <a:lnTo>
                    <a:pt x="737430" y="874977"/>
                  </a:lnTo>
                  <a:lnTo>
                    <a:pt x="749605" y="871273"/>
                  </a:lnTo>
                  <a:lnTo>
                    <a:pt x="761252" y="866775"/>
                  </a:lnTo>
                  <a:lnTo>
                    <a:pt x="772634" y="862542"/>
                  </a:lnTo>
                  <a:lnTo>
                    <a:pt x="783751" y="857515"/>
                  </a:lnTo>
                  <a:lnTo>
                    <a:pt x="794868" y="851959"/>
                  </a:lnTo>
                  <a:lnTo>
                    <a:pt x="805455" y="846138"/>
                  </a:lnTo>
                  <a:lnTo>
                    <a:pt x="816043" y="839788"/>
                  </a:lnTo>
                  <a:lnTo>
                    <a:pt x="826366" y="833438"/>
                  </a:lnTo>
                  <a:lnTo>
                    <a:pt x="836160" y="826558"/>
                  </a:lnTo>
                  <a:close/>
                  <a:moveTo>
                    <a:pt x="649552" y="454025"/>
                  </a:moveTo>
                  <a:lnTo>
                    <a:pt x="656167" y="454290"/>
                  </a:lnTo>
                  <a:lnTo>
                    <a:pt x="662781" y="454555"/>
                  </a:lnTo>
                  <a:lnTo>
                    <a:pt x="669396" y="455349"/>
                  </a:lnTo>
                  <a:lnTo>
                    <a:pt x="675746" y="456674"/>
                  </a:lnTo>
                  <a:lnTo>
                    <a:pt x="682360" y="457998"/>
                  </a:lnTo>
                  <a:lnTo>
                    <a:pt x="688446" y="459852"/>
                  </a:lnTo>
                  <a:lnTo>
                    <a:pt x="694796" y="461706"/>
                  </a:lnTo>
                  <a:lnTo>
                    <a:pt x="700617" y="464090"/>
                  </a:lnTo>
                  <a:lnTo>
                    <a:pt x="706438" y="466738"/>
                  </a:lnTo>
                  <a:lnTo>
                    <a:pt x="711994" y="469387"/>
                  </a:lnTo>
                  <a:lnTo>
                    <a:pt x="717550" y="472565"/>
                  </a:lnTo>
                  <a:lnTo>
                    <a:pt x="722842" y="476008"/>
                  </a:lnTo>
                  <a:lnTo>
                    <a:pt x="728133" y="479716"/>
                  </a:lnTo>
                  <a:lnTo>
                    <a:pt x="733160" y="483424"/>
                  </a:lnTo>
                  <a:lnTo>
                    <a:pt x="737923" y="487397"/>
                  </a:lnTo>
                  <a:lnTo>
                    <a:pt x="742421" y="491900"/>
                  </a:lnTo>
                  <a:lnTo>
                    <a:pt x="746919" y="496137"/>
                  </a:lnTo>
                  <a:lnTo>
                    <a:pt x="750888" y="500905"/>
                  </a:lnTo>
                  <a:lnTo>
                    <a:pt x="754856" y="505672"/>
                  </a:lnTo>
                  <a:lnTo>
                    <a:pt x="758296" y="510704"/>
                  </a:lnTo>
                  <a:lnTo>
                    <a:pt x="761735" y="516001"/>
                  </a:lnTo>
                  <a:lnTo>
                    <a:pt x="765175" y="521299"/>
                  </a:lnTo>
                  <a:lnTo>
                    <a:pt x="767821" y="526860"/>
                  </a:lnTo>
                  <a:lnTo>
                    <a:pt x="770731" y="532687"/>
                  </a:lnTo>
                  <a:lnTo>
                    <a:pt x="772848" y="538249"/>
                  </a:lnTo>
                  <a:lnTo>
                    <a:pt x="774965" y="544606"/>
                  </a:lnTo>
                  <a:lnTo>
                    <a:pt x="776817" y="550433"/>
                  </a:lnTo>
                  <a:lnTo>
                    <a:pt x="778140" y="556789"/>
                  </a:lnTo>
                  <a:lnTo>
                    <a:pt x="779462" y="563146"/>
                  </a:lnTo>
                  <a:lnTo>
                    <a:pt x="780256" y="569767"/>
                  </a:lnTo>
                  <a:lnTo>
                    <a:pt x="780521" y="576124"/>
                  </a:lnTo>
                  <a:lnTo>
                    <a:pt x="781050" y="582745"/>
                  </a:lnTo>
                  <a:lnTo>
                    <a:pt x="780521" y="589366"/>
                  </a:lnTo>
                  <a:lnTo>
                    <a:pt x="780256" y="595723"/>
                  </a:lnTo>
                  <a:lnTo>
                    <a:pt x="779462" y="602344"/>
                  </a:lnTo>
                  <a:lnTo>
                    <a:pt x="778140" y="608436"/>
                  </a:lnTo>
                  <a:lnTo>
                    <a:pt x="776817" y="614793"/>
                  </a:lnTo>
                  <a:lnTo>
                    <a:pt x="774965" y="620884"/>
                  </a:lnTo>
                  <a:lnTo>
                    <a:pt x="772848" y="626976"/>
                  </a:lnTo>
                  <a:lnTo>
                    <a:pt x="770731" y="632803"/>
                  </a:lnTo>
                  <a:lnTo>
                    <a:pt x="767821" y="638630"/>
                  </a:lnTo>
                  <a:lnTo>
                    <a:pt x="765175" y="643927"/>
                  </a:lnTo>
                  <a:lnTo>
                    <a:pt x="761735" y="649489"/>
                  </a:lnTo>
                  <a:lnTo>
                    <a:pt x="758296" y="654786"/>
                  </a:lnTo>
                  <a:lnTo>
                    <a:pt x="754856" y="659818"/>
                  </a:lnTo>
                  <a:lnTo>
                    <a:pt x="750888" y="664850"/>
                  </a:lnTo>
                  <a:lnTo>
                    <a:pt x="746919" y="669353"/>
                  </a:lnTo>
                  <a:lnTo>
                    <a:pt x="742421" y="673855"/>
                  </a:lnTo>
                  <a:lnTo>
                    <a:pt x="737923" y="678093"/>
                  </a:lnTo>
                  <a:lnTo>
                    <a:pt x="733160" y="682066"/>
                  </a:lnTo>
                  <a:lnTo>
                    <a:pt x="728133" y="685774"/>
                  </a:lnTo>
                  <a:lnTo>
                    <a:pt x="722842" y="689482"/>
                  </a:lnTo>
                  <a:lnTo>
                    <a:pt x="717550" y="692660"/>
                  </a:lnTo>
                  <a:lnTo>
                    <a:pt x="711994" y="695838"/>
                  </a:lnTo>
                  <a:lnTo>
                    <a:pt x="706438" y="698487"/>
                  </a:lnTo>
                  <a:lnTo>
                    <a:pt x="700617" y="701400"/>
                  </a:lnTo>
                  <a:lnTo>
                    <a:pt x="694796" y="703519"/>
                  </a:lnTo>
                  <a:lnTo>
                    <a:pt x="688446" y="705638"/>
                  </a:lnTo>
                  <a:lnTo>
                    <a:pt x="682360" y="707227"/>
                  </a:lnTo>
                  <a:lnTo>
                    <a:pt x="675746" y="708816"/>
                  </a:lnTo>
                  <a:lnTo>
                    <a:pt x="669396" y="710141"/>
                  </a:lnTo>
                  <a:lnTo>
                    <a:pt x="662781" y="710670"/>
                  </a:lnTo>
                  <a:lnTo>
                    <a:pt x="656167" y="711200"/>
                  </a:lnTo>
                  <a:lnTo>
                    <a:pt x="649552" y="711200"/>
                  </a:lnTo>
                  <a:lnTo>
                    <a:pt x="642673" y="711200"/>
                  </a:lnTo>
                  <a:lnTo>
                    <a:pt x="635794" y="710670"/>
                  </a:lnTo>
                  <a:lnTo>
                    <a:pt x="629179" y="710141"/>
                  </a:lnTo>
                  <a:lnTo>
                    <a:pt x="622829" y="708816"/>
                  </a:lnTo>
                  <a:lnTo>
                    <a:pt x="616479" y="707227"/>
                  </a:lnTo>
                  <a:lnTo>
                    <a:pt x="610394" y="705638"/>
                  </a:lnTo>
                  <a:lnTo>
                    <a:pt x="604044" y="703519"/>
                  </a:lnTo>
                  <a:lnTo>
                    <a:pt x="598223" y="701400"/>
                  </a:lnTo>
                  <a:lnTo>
                    <a:pt x="592402" y="698487"/>
                  </a:lnTo>
                  <a:lnTo>
                    <a:pt x="586581" y="695838"/>
                  </a:lnTo>
                  <a:lnTo>
                    <a:pt x="581290" y="692660"/>
                  </a:lnTo>
                  <a:lnTo>
                    <a:pt x="575733" y="689482"/>
                  </a:lnTo>
                  <a:lnTo>
                    <a:pt x="570706" y="685774"/>
                  </a:lnTo>
                  <a:lnTo>
                    <a:pt x="565679" y="682066"/>
                  </a:lnTo>
                  <a:lnTo>
                    <a:pt x="560652" y="678093"/>
                  </a:lnTo>
                  <a:lnTo>
                    <a:pt x="556419" y="673855"/>
                  </a:lnTo>
                  <a:lnTo>
                    <a:pt x="551921" y="669353"/>
                  </a:lnTo>
                  <a:lnTo>
                    <a:pt x="547688" y="664850"/>
                  </a:lnTo>
                  <a:lnTo>
                    <a:pt x="543983" y="659818"/>
                  </a:lnTo>
                  <a:lnTo>
                    <a:pt x="540279" y="654786"/>
                  </a:lnTo>
                  <a:lnTo>
                    <a:pt x="536840" y="649489"/>
                  </a:lnTo>
                  <a:lnTo>
                    <a:pt x="533665" y="643927"/>
                  </a:lnTo>
                  <a:lnTo>
                    <a:pt x="530754" y="638630"/>
                  </a:lnTo>
                  <a:lnTo>
                    <a:pt x="528108" y="632803"/>
                  </a:lnTo>
                  <a:lnTo>
                    <a:pt x="525727" y="626976"/>
                  </a:lnTo>
                  <a:lnTo>
                    <a:pt x="523875" y="620884"/>
                  </a:lnTo>
                  <a:lnTo>
                    <a:pt x="522023" y="614793"/>
                  </a:lnTo>
                  <a:lnTo>
                    <a:pt x="520435" y="608436"/>
                  </a:lnTo>
                  <a:lnTo>
                    <a:pt x="519112" y="602344"/>
                  </a:lnTo>
                  <a:lnTo>
                    <a:pt x="518583" y="595723"/>
                  </a:lnTo>
                  <a:lnTo>
                    <a:pt x="518054" y="589366"/>
                  </a:lnTo>
                  <a:lnTo>
                    <a:pt x="517525" y="582745"/>
                  </a:lnTo>
                  <a:lnTo>
                    <a:pt x="518054" y="576124"/>
                  </a:lnTo>
                  <a:lnTo>
                    <a:pt x="518583" y="569767"/>
                  </a:lnTo>
                  <a:lnTo>
                    <a:pt x="519112" y="563146"/>
                  </a:lnTo>
                  <a:lnTo>
                    <a:pt x="520435" y="556789"/>
                  </a:lnTo>
                  <a:lnTo>
                    <a:pt x="522023" y="550433"/>
                  </a:lnTo>
                  <a:lnTo>
                    <a:pt x="523875" y="544606"/>
                  </a:lnTo>
                  <a:lnTo>
                    <a:pt x="525727" y="538249"/>
                  </a:lnTo>
                  <a:lnTo>
                    <a:pt x="528108" y="532687"/>
                  </a:lnTo>
                  <a:lnTo>
                    <a:pt x="530754" y="526860"/>
                  </a:lnTo>
                  <a:lnTo>
                    <a:pt x="533665" y="521299"/>
                  </a:lnTo>
                  <a:lnTo>
                    <a:pt x="536840" y="516001"/>
                  </a:lnTo>
                  <a:lnTo>
                    <a:pt x="540279" y="510704"/>
                  </a:lnTo>
                  <a:lnTo>
                    <a:pt x="543983" y="505672"/>
                  </a:lnTo>
                  <a:lnTo>
                    <a:pt x="547688" y="500905"/>
                  </a:lnTo>
                  <a:lnTo>
                    <a:pt x="551921" y="496137"/>
                  </a:lnTo>
                  <a:lnTo>
                    <a:pt x="556419" y="491900"/>
                  </a:lnTo>
                  <a:lnTo>
                    <a:pt x="560652" y="487397"/>
                  </a:lnTo>
                  <a:lnTo>
                    <a:pt x="565679" y="483424"/>
                  </a:lnTo>
                  <a:lnTo>
                    <a:pt x="570706" y="479716"/>
                  </a:lnTo>
                  <a:lnTo>
                    <a:pt x="575733" y="476008"/>
                  </a:lnTo>
                  <a:lnTo>
                    <a:pt x="581290" y="472565"/>
                  </a:lnTo>
                  <a:lnTo>
                    <a:pt x="586581" y="469387"/>
                  </a:lnTo>
                  <a:lnTo>
                    <a:pt x="592402" y="466738"/>
                  </a:lnTo>
                  <a:lnTo>
                    <a:pt x="598223" y="464090"/>
                  </a:lnTo>
                  <a:lnTo>
                    <a:pt x="604044" y="461706"/>
                  </a:lnTo>
                  <a:lnTo>
                    <a:pt x="610394" y="459852"/>
                  </a:lnTo>
                  <a:lnTo>
                    <a:pt x="616479" y="457998"/>
                  </a:lnTo>
                  <a:lnTo>
                    <a:pt x="622829" y="456674"/>
                  </a:lnTo>
                  <a:lnTo>
                    <a:pt x="629179" y="455349"/>
                  </a:lnTo>
                  <a:lnTo>
                    <a:pt x="635794" y="454555"/>
                  </a:lnTo>
                  <a:lnTo>
                    <a:pt x="642673" y="454290"/>
                  </a:lnTo>
                  <a:lnTo>
                    <a:pt x="649552" y="454025"/>
                  </a:lnTo>
                  <a:close/>
                  <a:moveTo>
                    <a:pt x="390155" y="529"/>
                  </a:moveTo>
                  <a:lnTo>
                    <a:pt x="524353" y="301890"/>
                  </a:lnTo>
                  <a:lnTo>
                    <a:pt x="514030" y="306388"/>
                  </a:lnTo>
                  <a:lnTo>
                    <a:pt x="503972" y="311415"/>
                  </a:lnTo>
                  <a:lnTo>
                    <a:pt x="494178" y="316706"/>
                  </a:lnTo>
                  <a:lnTo>
                    <a:pt x="484650" y="322263"/>
                  </a:lnTo>
                  <a:lnTo>
                    <a:pt x="475121" y="328083"/>
                  </a:lnTo>
                  <a:lnTo>
                    <a:pt x="466121" y="334698"/>
                  </a:lnTo>
                  <a:lnTo>
                    <a:pt x="457122" y="341048"/>
                  </a:lnTo>
                  <a:lnTo>
                    <a:pt x="448387" y="347927"/>
                  </a:lnTo>
                  <a:lnTo>
                    <a:pt x="439917" y="355071"/>
                  </a:lnTo>
                  <a:lnTo>
                    <a:pt x="431976" y="362479"/>
                  </a:lnTo>
                  <a:lnTo>
                    <a:pt x="423771" y="370417"/>
                  </a:lnTo>
                  <a:lnTo>
                    <a:pt x="416359" y="378090"/>
                  </a:lnTo>
                  <a:lnTo>
                    <a:pt x="408948" y="386556"/>
                  </a:lnTo>
                  <a:lnTo>
                    <a:pt x="402066" y="394758"/>
                  </a:lnTo>
                  <a:lnTo>
                    <a:pt x="395449" y="403490"/>
                  </a:lnTo>
                  <a:lnTo>
                    <a:pt x="389096" y="412486"/>
                  </a:lnTo>
                  <a:lnTo>
                    <a:pt x="383008" y="421746"/>
                  </a:lnTo>
                  <a:lnTo>
                    <a:pt x="377450" y="431006"/>
                  </a:lnTo>
                  <a:lnTo>
                    <a:pt x="372156" y="440796"/>
                  </a:lnTo>
                  <a:lnTo>
                    <a:pt x="366862" y="450586"/>
                  </a:lnTo>
                  <a:lnTo>
                    <a:pt x="362098" y="460640"/>
                  </a:lnTo>
                  <a:lnTo>
                    <a:pt x="357863" y="470694"/>
                  </a:lnTo>
                  <a:lnTo>
                    <a:pt x="354157" y="481277"/>
                  </a:lnTo>
                  <a:lnTo>
                    <a:pt x="350451" y="491861"/>
                  </a:lnTo>
                  <a:lnTo>
                    <a:pt x="347275" y="502708"/>
                  </a:lnTo>
                  <a:lnTo>
                    <a:pt x="344363" y="513556"/>
                  </a:lnTo>
                  <a:lnTo>
                    <a:pt x="341981" y="524404"/>
                  </a:lnTo>
                  <a:lnTo>
                    <a:pt x="340128" y="535517"/>
                  </a:lnTo>
                  <a:lnTo>
                    <a:pt x="338540" y="547158"/>
                  </a:lnTo>
                  <a:lnTo>
                    <a:pt x="337482" y="558536"/>
                  </a:lnTo>
                  <a:lnTo>
                    <a:pt x="336687" y="570177"/>
                  </a:lnTo>
                  <a:lnTo>
                    <a:pt x="336687" y="581819"/>
                  </a:lnTo>
                  <a:lnTo>
                    <a:pt x="336952" y="592931"/>
                  </a:lnTo>
                  <a:lnTo>
                    <a:pt x="337482" y="603779"/>
                  </a:lnTo>
                  <a:lnTo>
                    <a:pt x="338805" y="614627"/>
                  </a:lnTo>
                  <a:lnTo>
                    <a:pt x="340128" y="625211"/>
                  </a:lnTo>
                  <a:lnTo>
                    <a:pt x="6353" y="665692"/>
                  </a:lnTo>
                  <a:lnTo>
                    <a:pt x="3706" y="644790"/>
                  </a:lnTo>
                  <a:lnTo>
                    <a:pt x="1853" y="624152"/>
                  </a:lnTo>
                  <a:lnTo>
                    <a:pt x="1059" y="613569"/>
                  </a:lnTo>
                  <a:lnTo>
                    <a:pt x="530" y="602986"/>
                  </a:lnTo>
                  <a:lnTo>
                    <a:pt x="265" y="592402"/>
                  </a:lnTo>
                  <a:lnTo>
                    <a:pt x="0" y="581819"/>
                  </a:lnTo>
                  <a:lnTo>
                    <a:pt x="265" y="569648"/>
                  </a:lnTo>
                  <a:lnTo>
                    <a:pt x="530" y="557742"/>
                  </a:lnTo>
                  <a:lnTo>
                    <a:pt x="1324" y="545571"/>
                  </a:lnTo>
                  <a:lnTo>
                    <a:pt x="1853" y="533400"/>
                  </a:lnTo>
                  <a:lnTo>
                    <a:pt x="2912" y="521758"/>
                  </a:lnTo>
                  <a:lnTo>
                    <a:pt x="4235" y="509588"/>
                  </a:lnTo>
                  <a:lnTo>
                    <a:pt x="5559" y="497681"/>
                  </a:lnTo>
                  <a:lnTo>
                    <a:pt x="7412" y="486304"/>
                  </a:lnTo>
                  <a:lnTo>
                    <a:pt x="9264" y="474398"/>
                  </a:lnTo>
                  <a:lnTo>
                    <a:pt x="11382" y="463021"/>
                  </a:lnTo>
                  <a:lnTo>
                    <a:pt x="13764" y="451379"/>
                  </a:lnTo>
                  <a:lnTo>
                    <a:pt x="16411" y="440002"/>
                  </a:lnTo>
                  <a:lnTo>
                    <a:pt x="19323" y="428625"/>
                  </a:lnTo>
                  <a:lnTo>
                    <a:pt x="21970" y="417513"/>
                  </a:lnTo>
                  <a:lnTo>
                    <a:pt x="25411" y="405871"/>
                  </a:lnTo>
                  <a:lnTo>
                    <a:pt x="28587" y="395023"/>
                  </a:lnTo>
                  <a:lnTo>
                    <a:pt x="32293" y="383911"/>
                  </a:lnTo>
                  <a:lnTo>
                    <a:pt x="35998" y="373063"/>
                  </a:lnTo>
                  <a:lnTo>
                    <a:pt x="39969" y="362215"/>
                  </a:lnTo>
                  <a:lnTo>
                    <a:pt x="44468" y="351367"/>
                  </a:lnTo>
                  <a:lnTo>
                    <a:pt x="48703" y="340783"/>
                  </a:lnTo>
                  <a:lnTo>
                    <a:pt x="53203" y="330200"/>
                  </a:lnTo>
                  <a:lnTo>
                    <a:pt x="57968" y="319881"/>
                  </a:lnTo>
                  <a:lnTo>
                    <a:pt x="62997" y="309563"/>
                  </a:lnTo>
                  <a:lnTo>
                    <a:pt x="68026" y="298979"/>
                  </a:lnTo>
                  <a:lnTo>
                    <a:pt x="73320" y="289190"/>
                  </a:lnTo>
                  <a:lnTo>
                    <a:pt x="78878" y="278871"/>
                  </a:lnTo>
                  <a:lnTo>
                    <a:pt x="84437" y="268817"/>
                  </a:lnTo>
                  <a:lnTo>
                    <a:pt x="90260" y="259292"/>
                  </a:lnTo>
                  <a:lnTo>
                    <a:pt x="96613" y="249238"/>
                  </a:lnTo>
                  <a:lnTo>
                    <a:pt x="102700" y="239713"/>
                  </a:lnTo>
                  <a:lnTo>
                    <a:pt x="109053" y="230452"/>
                  </a:lnTo>
                  <a:lnTo>
                    <a:pt x="115406" y="220927"/>
                  </a:lnTo>
                  <a:lnTo>
                    <a:pt x="122288" y="211931"/>
                  </a:lnTo>
                  <a:lnTo>
                    <a:pt x="129170" y="202406"/>
                  </a:lnTo>
                  <a:lnTo>
                    <a:pt x="136316" y="193411"/>
                  </a:lnTo>
                  <a:lnTo>
                    <a:pt x="143463" y="184944"/>
                  </a:lnTo>
                  <a:lnTo>
                    <a:pt x="150610" y="175948"/>
                  </a:lnTo>
                  <a:lnTo>
                    <a:pt x="158021" y="167481"/>
                  </a:lnTo>
                  <a:lnTo>
                    <a:pt x="165697" y="158750"/>
                  </a:lnTo>
                  <a:lnTo>
                    <a:pt x="173373" y="150548"/>
                  </a:lnTo>
                  <a:lnTo>
                    <a:pt x="181578" y="142346"/>
                  </a:lnTo>
                  <a:lnTo>
                    <a:pt x="189519" y="134408"/>
                  </a:lnTo>
                  <a:lnTo>
                    <a:pt x="197989" y="126206"/>
                  </a:lnTo>
                  <a:lnTo>
                    <a:pt x="206459" y="118533"/>
                  </a:lnTo>
                  <a:lnTo>
                    <a:pt x="214665" y="111125"/>
                  </a:lnTo>
                  <a:lnTo>
                    <a:pt x="223400" y="103717"/>
                  </a:lnTo>
                  <a:lnTo>
                    <a:pt x="232134" y="96044"/>
                  </a:lnTo>
                  <a:lnTo>
                    <a:pt x="241134" y="88900"/>
                  </a:lnTo>
                  <a:lnTo>
                    <a:pt x="250133" y="81756"/>
                  </a:lnTo>
                  <a:lnTo>
                    <a:pt x="259398" y="75142"/>
                  </a:lnTo>
                  <a:lnTo>
                    <a:pt x="268662" y="68263"/>
                  </a:lnTo>
                  <a:lnTo>
                    <a:pt x="278455" y="61648"/>
                  </a:lnTo>
                  <a:lnTo>
                    <a:pt x="287720" y="55298"/>
                  </a:lnTo>
                  <a:lnTo>
                    <a:pt x="297513" y="48948"/>
                  </a:lnTo>
                  <a:lnTo>
                    <a:pt x="307307" y="43127"/>
                  </a:lnTo>
                  <a:lnTo>
                    <a:pt x="317100" y="37306"/>
                  </a:lnTo>
                  <a:lnTo>
                    <a:pt x="327423" y="31221"/>
                  </a:lnTo>
                  <a:lnTo>
                    <a:pt x="337217" y="25665"/>
                  </a:lnTo>
                  <a:lnTo>
                    <a:pt x="347804" y="20373"/>
                  </a:lnTo>
                  <a:lnTo>
                    <a:pt x="358127" y="15081"/>
                  </a:lnTo>
                  <a:lnTo>
                    <a:pt x="368715" y="10319"/>
                  </a:lnTo>
                  <a:lnTo>
                    <a:pt x="379303" y="5292"/>
                  </a:lnTo>
                  <a:lnTo>
                    <a:pt x="390155" y="529"/>
                  </a:lnTo>
                  <a:close/>
                  <a:moveTo>
                    <a:pt x="907361" y="0"/>
                  </a:moveTo>
                  <a:lnTo>
                    <a:pt x="917949" y="4763"/>
                  </a:lnTo>
                  <a:lnTo>
                    <a:pt x="928801" y="9261"/>
                  </a:lnTo>
                  <a:lnTo>
                    <a:pt x="939124" y="14288"/>
                  </a:lnTo>
                  <a:lnTo>
                    <a:pt x="949447" y="19579"/>
                  </a:lnTo>
                  <a:lnTo>
                    <a:pt x="959770" y="25136"/>
                  </a:lnTo>
                  <a:lnTo>
                    <a:pt x="969829" y="30427"/>
                  </a:lnTo>
                  <a:lnTo>
                    <a:pt x="980152" y="36248"/>
                  </a:lnTo>
                  <a:lnTo>
                    <a:pt x="990210" y="42069"/>
                  </a:lnTo>
                  <a:lnTo>
                    <a:pt x="1000003" y="48154"/>
                  </a:lnTo>
                  <a:lnTo>
                    <a:pt x="1009797" y="54504"/>
                  </a:lnTo>
                  <a:lnTo>
                    <a:pt x="1019326" y="60854"/>
                  </a:lnTo>
                  <a:lnTo>
                    <a:pt x="1028855" y="67204"/>
                  </a:lnTo>
                  <a:lnTo>
                    <a:pt x="1038119" y="74083"/>
                  </a:lnTo>
                  <a:lnTo>
                    <a:pt x="1047648" y="80963"/>
                  </a:lnTo>
                  <a:lnTo>
                    <a:pt x="1056647" y="88106"/>
                  </a:lnTo>
                  <a:lnTo>
                    <a:pt x="1065647" y="95250"/>
                  </a:lnTo>
                  <a:lnTo>
                    <a:pt x="1074117" y="102658"/>
                  </a:lnTo>
                  <a:lnTo>
                    <a:pt x="1082852" y="110067"/>
                  </a:lnTo>
                  <a:lnTo>
                    <a:pt x="1091586" y="117740"/>
                  </a:lnTo>
                  <a:lnTo>
                    <a:pt x="1100057" y="125677"/>
                  </a:lnTo>
                  <a:lnTo>
                    <a:pt x="1108262" y="133350"/>
                  </a:lnTo>
                  <a:lnTo>
                    <a:pt x="1116468" y="141552"/>
                  </a:lnTo>
                  <a:lnTo>
                    <a:pt x="1124408" y="149754"/>
                  </a:lnTo>
                  <a:lnTo>
                    <a:pt x="1132349" y="158221"/>
                  </a:lnTo>
                  <a:lnTo>
                    <a:pt x="1140025" y="166423"/>
                  </a:lnTo>
                  <a:lnTo>
                    <a:pt x="1147436" y="175154"/>
                  </a:lnTo>
                  <a:lnTo>
                    <a:pt x="1154848" y="183886"/>
                  </a:lnTo>
                  <a:lnTo>
                    <a:pt x="1161994" y="192881"/>
                  </a:lnTo>
                  <a:lnTo>
                    <a:pt x="1169141" y="201877"/>
                  </a:lnTo>
                  <a:lnTo>
                    <a:pt x="1176023" y="210873"/>
                  </a:lnTo>
                  <a:lnTo>
                    <a:pt x="1182905" y="220133"/>
                  </a:lnTo>
                  <a:lnTo>
                    <a:pt x="1189258" y="229394"/>
                  </a:lnTo>
                  <a:lnTo>
                    <a:pt x="1195610" y="239183"/>
                  </a:lnTo>
                  <a:lnTo>
                    <a:pt x="1201963" y="248708"/>
                  </a:lnTo>
                  <a:lnTo>
                    <a:pt x="1208051" y="258233"/>
                  </a:lnTo>
                  <a:lnTo>
                    <a:pt x="1213874" y="268288"/>
                  </a:lnTo>
                  <a:lnTo>
                    <a:pt x="1219432" y="278077"/>
                  </a:lnTo>
                  <a:lnTo>
                    <a:pt x="1224991" y="288396"/>
                  </a:lnTo>
                  <a:lnTo>
                    <a:pt x="1230285" y="298450"/>
                  </a:lnTo>
                  <a:lnTo>
                    <a:pt x="1235578" y="309033"/>
                  </a:lnTo>
                  <a:lnTo>
                    <a:pt x="1240608" y="319088"/>
                  </a:lnTo>
                  <a:lnTo>
                    <a:pt x="1245107" y="329671"/>
                  </a:lnTo>
                  <a:lnTo>
                    <a:pt x="1249872" y="340254"/>
                  </a:lnTo>
                  <a:lnTo>
                    <a:pt x="1254107" y="350838"/>
                  </a:lnTo>
                  <a:lnTo>
                    <a:pt x="1258607" y="361686"/>
                  </a:lnTo>
                  <a:lnTo>
                    <a:pt x="1262577" y="372533"/>
                  </a:lnTo>
                  <a:lnTo>
                    <a:pt x="1266283" y="383646"/>
                  </a:lnTo>
                  <a:lnTo>
                    <a:pt x="1269988" y="394494"/>
                  </a:lnTo>
                  <a:lnTo>
                    <a:pt x="1273429" y="405606"/>
                  </a:lnTo>
                  <a:lnTo>
                    <a:pt x="1276606" y="416719"/>
                  </a:lnTo>
                  <a:lnTo>
                    <a:pt x="1279517" y="428361"/>
                  </a:lnTo>
                  <a:lnTo>
                    <a:pt x="1282429" y="439473"/>
                  </a:lnTo>
                  <a:lnTo>
                    <a:pt x="1284811" y="450850"/>
                  </a:lnTo>
                  <a:lnTo>
                    <a:pt x="1287193" y="462756"/>
                  </a:lnTo>
                  <a:lnTo>
                    <a:pt x="1289311" y="474133"/>
                  </a:lnTo>
                  <a:lnTo>
                    <a:pt x="1291428" y="486040"/>
                  </a:lnTo>
                  <a:lnTo>
                    <a:pt x="1293016" y="497681"/>
                  </a:lnTo>
                  <a:lnTo>
                    <a:pt x="1294605" y="509588"/>
                  </a:lnTo>
                  <a:lnTo>
                    <a:pt x="1295663" y="521229"/>
                  </a:lnTo>
                  <a:lnTo>
                    <a:pt x="1296722" y="533400"/>
                  </a:lnTo>
                  <a:lnTo>
                    <a:pt x="1297516" y="545306"/>
                  </a:lnTo>
                  <a:lnTo>
                    <a:pt x="1298310" y="557213"/>
                  </a:lnTo>
                  <a:lnTo>
                    <a:pt x="1298575" y="569648"/>
                  </a:lnTo>
                  <a:lnTo>
                    <a:pt x="1298575" y="581819"/>
                  </a:lnTo>
                  <a:lnTo>
                    <a:pt x="1298310" y="601398"/>
                  </a:lnTo>
                  <a:lnTo>
                    <a:pt x="1297252" y="620713"/>
                  </a:lnTo>
                  <a:lnTo>
                    <a:pt x="1295399" y="639498"/>
                  </a:lnTo>
                  <a:lnTo>
                    <a:pt x="1293281" y="658548"/>
                  </a:lnTo>
                  <a:lnTo>
                    <a:pt x="958976" y="621506"/>
                  </a:lnTo>
                  <a:lnTo>
                    <a:pt x="960300" y="611981"/>
                  </a:lnTo>
                  <a:lnTo>
                    <a:pt x="961358" y="601927"/>
                  </a:lnTo>
                  <a:lnTo>
                    <a:pt x="961888" y="592138"/>
                  </a:lnTo>
                  <a:lnTo>
                    <a:pt x="962152" y="581819"/>
                  </a:lnTo>
                  <a:lnTo>
                    <a:pt x="961888" y="570177"/>
                  </a:lnTo>
                  <a:lnTo>
                    <a:pt x="961358" y="558536"/>
                  </a:lnTo>
                  <a:lnTo>
                    <a:pt x="960035" y="547158"/>
                  </a:lnTo>
                  <a:lnTo>
                    <a:pt x="958712" y="536046"/>
                  </a:lnTo>
                  <a:lnTo>
                    <a:pt x="956594" y="524669"/>
                  </a:lnTo>
                  <a:lnTo>
                    <a:pt x="954476" y="513821"/>
                  </a:lnTo>
                  <a:lnTo>
                    <a:pt x="951565" y="502973"/>
                  </a:lnTo>
                  <a:lnTo>
                    <a:pt x="948653" y="492125"/>
                  </a:lnTo>
                  <a:lnTo>
                    <a:pt x="944948" y="481542"/>
                  </a:lnTo>
                  <a:lnTo>
                    <a:pt x="940977" y="471488"/>
                  </a:lnTo>
                  <a:lnTo>
                    <a:pt x="936742" y="461169"/>
                  </a:lnTo>
                  <a:lnTo>
                    <a:pt x="931978" y="451379"/>
                  </a:lnTo>
                  <a:lnTo>
                    <a:pt x="927213" y="441325"/>
                  </a:lnTo>
                  <a:lnTo>
                    <a:pt x="921919" y="431800"/>
                  </a:lnTo>
                  <a:lnTo>
                    <a:pt x="916361" y="422540"/>
                  </a:lnTo>
                  <a:lnTo>
                    <a:pt x="910008" y="413015"/>
                  </a:lnTo>
                  <a:lnTo>
                    <a:pt x="903920" y="404019"/>
                  </a:lnTo>
                  <a:lnTo>
                    <a:pt x="897038" y="395552"/>
                  </a:lnTo>
                  <a:lnTo>
                    <a:pt x="890156" y="387086"/>
                  </a:lnTo>
                  <a:lnTo>
                    <a:pt x="883010" y="378883"/>
                  </a:lnTo>
                  <a:lnTo>
                    <a:pt x="875334" y="370946"/>
                  </a:lnTo>
                  <a:lnTo>
                    <a:pt x="867658" y="363273"/>
                  </a:lnTo>
                  <a:lnTo>
                    <a:pt x="859452" y="355865"/>
                  </a:lnTo>
                  <a:lnTo>
                    <a:pt x="851247" y="348721"/>
                  </a:lnTo>
                  <a:lnTo>
                    <a:pt x="842512" y="341842"/>
                  </a:lnTo>
                  <a:lnTo>
                    <a:pt x="833777" y="335227"/>
                  </a:lnTo>
                  <a:lnTo>
                    <a:pt x="824778" y="329142"/>
                  </a:lnTo>
                  <a:lnTo>
                    <a:pt x="815249" y="323056"/>
                  </a:lnTo>
                  <a:lnTo>
                    <a:pt x="805720" y="317500"/>
                  </a:lnTo>
                  <a:lnTo>
                    <a:pt x="795926" y="312208"/>
                  </a:lnTo>
                  <a:lnTo>
                    <a:pt x="785868" y="307446"/>
                  </a:lnTo>
                  <a:lnTo>
                    <a:pt x="775810" y="302683"/>
                  </a:lnTo>
                  <a:lnTo>
                    <a:pt x="907361" y="0"/>
                  </a:lnTo>
                  <a:close/>
                </a:path>
              </a:pathLst>
            </a:custGeom>
            <a:solidFill>
              <a:schemeClr val="bg1"/>
            </a:solidFill>
            <a:ln>
              <a:noFill/>
            </a:ln>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958637602"/>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1+#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1+#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1+#ppt_w/2"/>
                                          </p:val>
                                        </p:tav>
                                        <p:tav tm="100000">
                                          <p:val>
                                            <p:strVal val="#ppt_x"/>
                                          </p:val>
                                        </p:tav>
                                      </p:tavLst>
                                    </p:anim>
                                    <p:anim calcmode="lin" valueType="num">
                                      <p:cBhvr additive="base">
                                        <p:cTn id="22" dur="500" fill="hold"/>
                                        <p:tgtEl>
                                          <p:spTgt spid="24"/>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500" fill="hold"/>
                                        <p:tgtEl>
                                          <p:spTgt spid="27"/>
                                        </p:tgtEl>
                                        <p:attrNameLst>
                                          <p:attrName>ppt_x</p:attrName>
                                        </p:attrNameLst>
                                      </p:cBhvr>
                                      <p:tavLst>
                                        <p:tav tm="0">
                                          <p:val>
                                            <p:strVal val="1+#ppt_w/2"/>
                                          </p:val>
                                        </p:tav>
                                        <p:tav tm="100000">
                                          <p:val>
                                            <p:strVal val="#ppt_x"/>
                                          </p:val>
                                        </p:tav>
                                      </p:tavLst>
                                    </p:anim>
                                    <p:anim calcmode="lin" valueType="num">
                                      <p:cBhvr additive="base">
                                        <p:cTn id="27" dur="500" fill="hold"/>
                                        <p:tgtEl>
                                          <p:spTgt spid="27"/>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500"/>
                                        <p:tgtEl>
                                          <p:spTgt spid="12"/>
                                        </p:tgtEl>
                                      </p:cBhvr>
                                    </p:animEffect>
                                  </p:childTnLst>
                                </p:cTn>
                              </p:par>
                            </p:childTnLst>
                          </p:cTn>
                        </p:par>
                        <p:par>
                          <p:cTn id="32" fill="hold">
                            <p:stCondLst>
                              <p:cond delay="3000"/>
                            </p:stCondLst>
                            <p:childTnLst>
                              <p:par>
                                <p:cTn id="33" presetID="22" presetClass="entr" presetSubtype="1"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up)">
                                      <p:cBhvr>
                                        <p:cTn id="35" dur="500"/>
                                        <p:tgtEl>
                                          <p:spTgt spid="9"/>
                                        </p:tgtEl>
                                      </p:cBhvr>
                                    </p:animEffect>
                                  </p:childTnLst>
                                </p:cTn>
                              </p:par>
                            </p:childTnLst>
                          </p:cTn>
                        </p:par>
                        <p:par>
                          <p:cTn id="36" fill="hold">
                            <p:stCondLst>
                              <p:cond delay="3500"/>
                            </p:stCondLst>
                            <p:childTnLst>
                              <p:par>
                                <p:cTn id="37" presetID="22" presetClass="entr" presetSubtype="1"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up)">
                                      <p:cBhvr>
                                        <p:cTn id="39" dur="500"/>
                                        <p:tgtEl>
                                          <p:spTgt spid="15"/>
                                        </p:tgtEl>
                                      </p:cBhvr>
                                    </p:animEffect>
                                  </p:childTnLst>
                                </p:cTn>
                              </p:par>
                            </p:childTnLst>
                          </p:cTn>
                        </p:par>
                        <p:par>
                          <p:cTn id="40" fill="hold">
                            <p:stCondLst>
                              <p:cond delay="4000"/>
                            </p:stCondLst>
                            <p:childTnLst>
                              <p:par>
                                <p:cTn id="41" presetID="22" presetClass="entr" presetSubtype="1"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up)">
                                      <p:cBhvr>
                                        <p:cTn id="43" dur="500"/>
                                        <p:tgtEl>
                                          <p:spTgt spid="10"/>
                                        </p:tgtEl>
                                      </p:cBhvr>
                                    </p:animEffect>
                                  </p:childTnLst>
                                </p:cTn>
                              </p:par>
                            </p:childTnLst>
                          </p:cTn>
                        </p:par>
                        <p:par>
                          <p:cTn id="44" fill="hold">
                            <p:stCondLst>
                              <p:cond delay="4500"/>
                            </p:stCondLst>
                            <p:childTnLst>
                              <p:par>
                                <p:cTn id="45" presetID="22" presetClass="entr" presetSubtype="1"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up)">
                                      <p:cBhvr>
                                        <p:cTn id="47" dur="500"/>
                                        <p:tgtEl>
                                          <p:spTgt spid="18"/>
                                        </p:tgtEl>
                                      </p:cBhvr>
                                    </p:animEffect>
                                  </p:childTnLst>
                                </p:cTn>
                              </p:par>
                            </p:childTnLst>
                          </p:cTn>
                        </p:par>
                        <p:par>
                          <p:cTn id="48" fill="hold">
                            <p:stCondLst>
                              <p:cond delay="5000"/>
                            </p:stCondLst>
                            <p:childTnLst>
                              <p:par>
                                <p:cTn id="49" presetID="22" presetClass="entr" presetSubtype="1"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up)">
                                      <p:cBhvr>
                                        <p:cTn id="51" dur="500"/>
                                        <p:tgtEl>
                                          <p:spTgt spid="11"/>
                                        </p:tgtEl>
                                      </p:cBhvr>
                                    </p:animEffect>
                                  </p:childTnLst>
                                </p:cTn>
                              </p:par>
                            </p:childTnLst>
                          </p:cTn>
                        </p:par>
                        <p:par>
                          <p:cTn id="52" fill="hold">
                            <p:stCondLst>
                              <p:cond delay="5500"/>
                            </p:stCondLst>
                            <p:childTnLst>
                              <p:par>
                                <p:cTn id="53" presetID="22" presetClass="entr" presetSubtype="1"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up)">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263603" y="3757612"/>
            <a:ext cx="1987302" cy="1385888"/>
            <a:chOff x="6218370" y="4838701"/>
            <a:chExt cx="2895588" cy="2019300"/>
          </a:xfrm>
        </p:grpSpPr>
        <p:sp>
          <p:nvSpPr>
            <p:cNvPr id="5" name="等腰三角形 4"/>
            <p:cNvSpPr/>
            <p:nvPr/>
          </p:nvSpPr>
          <p:spPr>
            <a:xfrm>
              <a:off x="6793667" y="4838701"/>
              <a:ext cx="2320291" cy="2000252"/>
            </a:xfrm>
            <a:prstGeom prst="triangle">
              <a:avLst/>
            </a:prstGeom>
            <a:solidFill>
              <a:srgbClr val="F0CDE4"/>
            </a:solidFill>
            <a:ln w="3810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 name="等腰三角形 5"/>
            <p:cNvSpPr/>
            <p:nvPr/>
          </p:nvSpPr>
          <p:spPr>
            <a:xfrm>
              <a:off x="6218370" y="5067301"/>
              <a:ext cx="2077208" cy="1790700"/>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
        <p:nvSpPr>
          <p:cNvPr id="7" name="等腰三角形 6"/>
          <p:cNvSpPr/>
          <p:nvPr/>
        </p:nvSpPr>
        <p:spPr>
          <a:xfrm>
            <a:off x="7326421" y="4084529"/>
            <a:ext cx="1210426" cy="1043473"/>
          </a:xfrm>
          <a:prstGeom prst="triangle">
            <a:avLst/>
          </a:prstGeom>
          <a:noFill/>
          <a:ln w="1905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8" name="文本框 7"/>
          <p:cNvSpPr txBox="1"/>
          <p:nvPr/>
        </p:nvSpPr>
        <p:spPr>
          <a:xfrm>
            <a:off x="3612227" y="1890553"/>
            <a:ext cx="3842782" cy="769441"/>
          </a:xfrm>
          <a:prstGeom prst="rect">
            <a:avLst/>
          </a:prstGeom>
          <a:noFill/>
        </p:spPr>
        <p:txBody>
          <a:bodyPr wrap="square" rtlCol="0">
            <a:spAutoFit/>
          </a:bodyPr>
          <a:lstStyle/>
          <a:p>
            <a:pPr lvl="0" algn="dist"/>
            <a:r>
              <a:rPr lang="zh-CN" altLang="en-US" sz="4400" dirty="0">
                <a:solidFill>
                  <a:schemeClr val="accent5">
                    <a:lumMod val="50000"/>
                  </a:schemeClr>
                </a:solidFill>
                <a:latin typeface="方正兰亭粗黑简体" panose="02000000000000000000" pitchFamily="2" charset="-122"/>
                <a:ea typeface="方正兰亭粗黑简体" panose="02000000000000000000" pitchFamily="2" charset="-122"/>
              </a:rPr>
              <a:t>参考文献综述</a:t>
            </a:r>
            <a:endParaRPr lang="zh-CN" altLang="en-US" sz="4350" dirty="0">
              <a:solidFill>
                <a:schemeClr val="accent5">
                  <a:lumMod val="50000"/>
                </a:schemeClr>
              </a:solidFill>
              <a:latin typeface="方正兰亭粗黑简体" panose="02000000000000000000" pitchFamily="2" charset="-122"/>
              <a:ea typeface="方正兰亭粗黑简体" panose="02000000000000000000" pitchFamily="2" charset="-122"/>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rcRect l="35787" b="71068"/>
          <a:stretch>
            <a:fillRect/>
          </a:stretch>
        </p:blipFill>
        <p:spPr>
          <a:xfrm>
            <a:off x="1" y="1785937"/>
            <a:ext cx="5071304" cy="3357563"/>
          </a:xfrm>
          <a:custGeom>
            <a:avLst/>
            <a:gdLst>
              <a:gd name="connsiteX0" fmla="*/ 0 w 7365980"/>
              <a:gd name="connsiteY0" fmla="*/ 0 h 4876800"/>
              <a:gd name="connsiteX1" fmla="*/ 7365980 w 7365980"/>
              <a:gd name="connsiteY1" fmla="*/ 0 h 4876800"/>
              <a:gd name="connsiteX2" fmla="*/ 7365980 w 7365980"/>
              <a:gd name="connsiteY2" fmla="*/ 4876800 h 4876800"/>
              <a:gd name="connsiteX3" fmla="*/ 0 w 7365980"/>
              <a:gd name="connsiteY3" fmla="*/ 4876800 h 4876800"/>
              <a:gd name="connsiteX4" fmla="*/ 0 w 736598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5980" h="4876800">
                <a:moveTo>
                  <a:pt x="0" y="0"/>
                </a:moveTo>
                <a:lnTo>
                  <a:pt x="7365980" y="0"/>
                </a:lnTo>
                <a:lnTo>
                  <a:pt x="7365980" y="4876800"/>
                </a:lnTo>
                <a:lnTo>
                  <a:pt x="0" y="4876800"/>
                </a:lnTo>
                <a:lnTo>
                  <a:pt x="0" y="0"/>
                </a:lnTo>
                <a:close/>
              </a:path>
            </a:pathLst>
          </a:custGeom>
        </p:spPr>
      </p:pic>
      <p:sp>
        <p:nvSpPr>
          <p:cNvPr id="10" name="任意多边形 9"/>
          <p:cNvSpPr/>
          <p:nvPr/>
        </p:nvSpPr>
        <p:spPr>
          <a:xfrm>
            <a:off x="1843087" y="1357312"/>
            <a:ext cx="1678388" cy="1900238"/>
          </a:xfrm>
          <a:custGeom>
            <a:avLst/>
            <a:gdLst>
              <a:gd name="connsiteX0" fmla="*/ 0 w 2237850"/>
              <a:gd name="connsiteY0" fmla="*/ 0 h 2533650"/>
              <a:gd name="connsiteX1" fmla="*/ 2237850 w 2237850"/>
              <a:gd name="connsiteY1" fmla="*/ 0 h 2533650"/>
              <a:gd name="connsiteX2" fmla="*/ 2237850 w 2237850"/>
              <a:gd name="connsiteY2" fmla="*/ 666749 h 2533650"/>
              <a:gd name="connsiteX3" fmla="*/ 2148627 w 2237850"/>
              <a:gd name="connsiteY3" fmla="*/ 666749 h 2533650"/>
              <a:gd name="connsiteX4" fmla="*/ 2148627 w 2237850"/>
              <a:gd name="connsiteY4" fmla="*/ 89223 h 2533650"/>
              <a:gd name="connsiteX5" fmla="*/ 89223 w 2237850"/>
              <a:gd name="connsiteY5" fmla="*/ 89223 h 2533650"/>
              <a:gd name="connsiteX6" fmla="*/ 89223 w 2237850"/>
              <a:gd name="connsiteY6" fmla="*/ 2444427 h 2533650"/>
              <a:gd name="connsiteX7" fmla="*/ 2148627 w 2237850"/>
              <a:gd name="connsiteY7" fmla="*/ 2444427 h 2533650"/>
              <a:gd name="connsiteX8" fmla="*/ 2148627 w 2237850"/>
              <a:gd name="connsiteY8" fmla="*/ 1981136 h 2533650"/>
              <a:gd name="connsiteX9" fmla="*/ 2237850 w 2237850"/>
              <a:gd name="connsiteY9" fmla="*/ 1981136 h 2533650"/>
              <a:gd name="connsiteX10" fmla="*/ 2237850 w 2237850"/>
              <a:gd name="connsiteY10" fmla="*/ 2533650 h 2533650"/>
              <a:gd name="connsiteX11" fmla="*/ 0 w 2237850"/>
              <a:gd name="connsiteY11" fmla="*/ 2533650 h 2533650"/>
              <a:gd name="connsiteX12" fmla="*/ 0 w 2237850"/>
              <a:gd name="connsiteY12" fmla="*/ 0 h 25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850" h="2533650">
                <a:moveTo>
                  <a:pt x="0" y="0"/>
                </a:moveTo>
                <a:lnTo>
                  <a:pt x="2237850" y="0"/>
                </a:lnTo>
                <a:lnTo>
                  <a:pt x="2237850" y="666749"/>
                </a:lnTo>
                <a:lnTo>
                  <a:pt x="2148627" y="666749"/>
                </a:lnTo>
                <a:lnTo>
                  <a:pt x="2148627" y="89223"/>
                </a:lnTo>
                <a:lnTo>
                  <a:pt x="89223" y="89223"/>
                </a:lnTo>
                <a:lnTo>
                  <a:pt x="89223" y="2444427"/>
                </a:lnTo>
                <a:lnTo>
                  <a:pt x="2148627" y="2444427"/>
                </a:lnTo>
                <a:lnTo>
                  <a:pt x="2148627" y="1981136"/>
                </a:lnTo>
                <a:lnTo>
                  <a:pt x="2237850" y="1981136"/>
                </a:lnTo>
                <a:lnTo>
                  <a:pt x="2237850" y="2533650"/>
                </a:lnTo>
                <a:lnTo>
                  <a:pt x="0" y="253365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11" name="文本框 10"/>
          <p:cNvSpPr txBox="1"/>
          <p:nvPr/>
        </p:nvSpPr>
        <p:spPr>
          <a:xfrm>
            <a:off x="3621488" y="2571658"/>
            <a:ext cx="3762083" cy="323165"/>
          </a:xfrm>
          <a:prstGeom prst="rect">
            <a:avLst/>
          </a:prstGeom>
          <a:noFill/>
        </p:spPr>
        <p:txBody>
          <a:bodyPr wrap="square" rtlCol="0">
            <a:spAutoFit/>
          </a:bodyPr>
          <a:lstStyle/>
          <a:p>
            <a:pPr algn="dist"/>
            <a:r>
              <a:rPr lang="en-US" altLang="zh-CN" sz="1500" dirty="0">
                <a:solidFill>
                  <a:srgbClr val="404585"/>
                </a:solidFill>
                <a:latin typeface="造字工房悦黑演示版常规体" pitchFamily="50" charset="-122"/>
                <a:ea typeface="造字工房悦黑演示版常规体" pitchFamily="50" charset="-122"/>
              </a:rPr>
              <a:t>CLICK TO ADD UP YOUR TITLE HERE</a:t>
            </a:r>
            <a:endParaRPr lang="zh-CN" altLang="en-US" sz="1500" dirty="0">
              <a:solidFill>
                <a:srgbClr val="404585"/>
              </a:solidFill>
              <a:latin typeface="造字工房悦黑演示版常规体" pitchFamily="50" charset="-122"/>
              <a:ea typeface="造字工房悦黑演示版常规体" pitchFamily="50" charset="-122"/>
            </a:endParaRPr>
          </a:p>
        </p:txBody>
      </p:sp>
      <p:sp>
        <p:nvSpPr>
          <p:cNvPr id="12" name="文本框 11"/>
          <p:cNvSpPr txBox="1"/>
          <p:nvPr/>
        </p:nvSpPr>
        <p:spPr>
          <a:xfrm>
            <a:off x="2271712" y="1329541"/>
            <a:ext cx="935438" cy="2008242"/>
          </a:xfrm>
          <a:prstGeom prst="rect">
            <a:avLst/>
          </a:prstGeom>
          <a:noFill/>
        </p:spPr>
        <p:txBody>
          <a:bodyPr wrap="square" rtlCol="0">
            <a:spAutoFit/>
          </a:bodyPr>
          <a:lstStyle/>
          <a:p>
            <a:r>
              <a:rPr lang="en-US" altLang="zh-CN" sz="12450" dirty="0">
                <a:solidFill>
                  <a:srgbClr val="404585"/>
                </a:solidFill>
                <a:latin typeface="Impact" panose="020B0806030902050204" pitchFamily="34" charset="0"/>
              </a:rPr>
              <a:t>2</a:t>
            </a:r>
            <a:endParaRPr lang="zh-CN" altLang="en-US" sz="12450" dirty="0">
              <a:solidFill>
                <a:srgbClr val="404585"/>
              </a:solidFill>
              <a:latin typeface="Impact" panose="020B0806030902050204" pitchFamily="34" charset="0"/>
            </a:endParaRPr>
          </a:p>
        </p:txBody>
      </p:sp>
    </p:spTree>
    <p:extLst>
      <p:ext uri="{BB962C8B-B14F-4D97-AF65-F5344CB8AC3E}">
        <p14:creationId xmlns:p14="http://schemas.microsoft.com/office/powerpoint/2010/main" val="542489708"/>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52" presetClass="entr" presetSubtype="0" fill="hold" grpId="0" nodeType="clickEffect">
                                  <p:stCondLst>
                                    <p:cond delay="0"/>
                                  </p:stCondLst>
                                  <p:iterate type="lt">
                                    <p:tmPct val="26000"/>
                                  </p:iterate>
                                  <p:childTnLst>
                                    <p:set>
                                      <p:cBhvr>
                                        <p:cTn id="33" dur="1" fill="hold">
                                          <p:stCondLst>
                                            <p:cond delay="0"/>
                                          </p:stCondLst>
                                        </p:cTn>
                                        <p:tgtEl>
                                          <p:spTgt spid="8"/>
                                        </p:tgtEl>
                                        <p:attrNameLst>
                                          <p:attrName>style.visibility</p:attrName>
                                        </p:attrNameLst>
                                      </p:cBhvr>
                                      <p:to>
                                        <p:strVal val="visible"/>
                                      </p:to>
                                    </p:set>
                                    <p:animScale>
                                      <p:cBhvr>
                                        <p:cTn id="34"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8"/>
                                        </p:tgtEl>
                                        <p:attrNameLst>
                                          <p:attrName>ppt_x</p:attrName>
                                          <p:attrName>ppt_y</p:attrName>
                                        </p:attrNameLst>
                                      </p:cBhvr>
                                    </p:animMotion>
                                    <p:animEffect transition="in" filter="fade">
                                      <p:cBhvr>
                                        <p:cTn id="36" dur="1000"/>
                                        <p:tgtEl>
                                          <p:spTgt spid="8"/>
                                        </p:tgtEl>
                                      </p:cBhvr>
                                    </p:animEffect>
                                  </p:childTnLst>
                                </p:cTn>
                              </p:par>
                              <p:par>
                                <p:cTn id="37" presetID="52" presetClass="entr" presetSubtype="0" fill="hold" grpId="0" nodeType="withEffect">
                                  <p:stCondLst>
                                    <p:cond delay="0"/>
                                  </p:stCondLst>
                                  <p:iterate type="lt">
                                    <p:tmPct val="5417"/>
                                  </p:iterate>
                                  <p:childTnLst>
                                    <p:set>
                                      <p:cBhvr>
                                        <p:cTn id="38" dur="1" fill="hold">
                                          <p:stCondLst>
                                            <p:cond delay="0"/>
                                          </p:stCondLst>
                                        </p:cTn>
                                        <p:tgtEl>
                                          <p:spTgt spid="11"/>
                                        </p:tgtEl>
                                        <p:attrNameLst>
                                          <p:attrName>style.visibility</p:attrName>
                                        </p:attrNameLst>
                                      </p:cBhvr>
                                      <p:to>
                                        <p:strVal val="visible"/>
                                      </p:to>
                                    </p:set>
                                    <p:animScale>
                                      <p:cBhvr>
                                        <p:cTn id="39"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11"/>
                                        </p:tgtEl>
                                        <p:attrNameLst>
                                          <p:attrName>ppt_x</p:attrName>
                                          <p:attrName>ppt_y</p:attrName>
                                        </p:attrNameLst>
                                      </p:cBhvr>
                                    </p:animMotion>
                                    <p:animEffect transition="in" filter="fade">
                                      <p:cBhvr>
                                        <p:cTn id="4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4792" y="-64181"/>
            <a:ext cx="2800367" cy="1757762"/>
            <a:chOff x="-139723" y="-85574"/>
            <a:chExt cx="3733823" cy="2343682"/>
          </a:xfrm>
        </p:grpSpPr>
        <p:sp>
          <p:nvSpPr>
            <p:cNvPr id="5" name="等腰三角形 4"/>
            <p:cNvSpPr/>
            <p:nvPr/>
          </p:nvSpPr>
          <p:spPr>
            <a:xfrm rot="10800000">
              <a:off x="986266" y="7437"/>
              <a:ext cx="730501" cy="629742"/>
            </a:xfrm>
            <a:prstGeom prst="triangle">
              <a:avLst/>
            </a:prstGeom>
            <a:solidFill>
              <a:srgbClr val="F0CDE4"/>
            </a:solidFill>
            <a:ln w="3810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 name="等腰三角形 5"/>
            <p:cNvSpPr/>
            <p:nvPr/>
          </p:nvSpPr>
          <p:spPr>
            <a:xfrm rot="10800000">
              <a:off x="1243918" y="1440"/>
              <a:ext cx="653970" cy="563769"/>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l="11837" t="11938" b="5523"/>
            <a:stretch>
              <a:fillRect/>
            </a:stretch>
          </p:blipFill>
          <p:spPr>
            <a:xfrm rot="21199914">
              <a:off x="-139723" y="-85574"/>
              <a:ext cx="1703670" cy="2343682"/>
            </a:xfrm>
            <a:custGeom>
              <a:avLst/>
              <a:gdLst>
                <a:gd name="connsiteX0" fmla="*/ 5411369 w 5411369"/>
                <a:gd name="connsiteY0" fmla="*/ 7444244 h 7444244"/>
                <a:gd name="connsiteX1" fmla="*/ 0 w 5411369"/>
                <a:gd name="connsiteY1" fmla="*/ 6811608 h 7444244"/>
                <a:gd name="connsiteX2" fmla="*/ 796335 w 5411369"/>
                <a:gd name="connsiteY2" fmla="*/ 0 h 7444244"/>
                <a:gd name="connsiteX3" fmla="*/ 5411369 w 5411369"/>
                <a:gd name="connsiteY3" fmla="*/ 539537 h 7444244"/>
                <a:gd name="connsiteX4" fmla="*/ 5411369 w 5411369"/>
                <a:gd name="connsiteY4" fmla="*/ 7444244 h 7444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1369" h="7444244">
                  <a:moveTo>
                    <a:pt x="5411369" y="7444244"/>
                  </a:moveTo>
                  <a:lnTo>
                    <a:pt x="0" y="6811608"/>
                  </a:lnTo>
                  <a:lnTo>
                    <a:pt x="796335" y="0"/>
                  </a:lnTo>
                  <a:lnTo>
                    <a:pt x="5411369" y="539537"/>
                  </a:lnTo>
                  <a:lnTo>
                    <a:pt x="5411369" y="7444244"/>
                  </a:lnTo>
                  <a:close/>
                </a:path>
              </a:pathLst>
            </a:custGeom>
          </p:spPr>
        </p:pic>
        <p:sp>
          <p:nvSpPr>
            <p:cNvPr id="8" name="文本框 26"/>
            <p:cNvSpPr>
              <a:spLocks noChangeArrowheads="1"/>
            </p:cNvSpPr>
            <p:nvPr/>
          </p:nvSpPr>
          <p:spPr bwMode="auto">
            <a:xfrm>
              <a:off x="808530" y="559567"/>
              <a:ext cx="2785570" cy="523220"/>
            </a:xfrm>
            <a:prstGeom prst="rect">
              <a:avLst/>
            </a:prstGeom>
            <a:noFill/>
            <a:ln w="9525">
              <a:noFill/>
              <a:miter lim="800000"/>
            </a:ln>
          </p:spPr>
          <p:txBody>
            <a:bodyPr wrap="square" lIns="68580" tIns="34290" rIns="68580" bIns="34290">
              <a:spAutoFit/>
            </a:bodyPr>
            <a:lstStyle/>
            <a:p>
              <a:pPr algn="dist"/>
              <a:r>
                <a:rPr lang="zh-CN" altLang="en-US" sz="2100" b="1" dirty="0">
                  <a:solidFill>
                    <a:srgbClr val="404040"/>
                  </a:solidFill>
                  <a:latin typeface="华文细黑" panose="02010600040101010101" pitchFamily="2" charset="-122"/>
                  <a:ea typeface="华文细黑" panose="02010600040101010101" pitchFamily="2" charset="-122"/>
                  <a:sym typeface="宋体" panose="02010600030101010101" pitchFamily="2" charset="-122"/>
                </a:rPr>
                <a:t>参考文献综述</a:t>
              </a:r>
            </a:p>
          </p:txBody>
        </p:sp>
      </p:grpSp>
      <p:sp>
        <p:nvSpPr>
          <p:cNvPr id="9" name="Up Arrow 64"/>
          <p:cNvSpPr/>
          <p:nvPr/>
        </p:nvSpPr>
        <p:spPr>
          <a:xfrm>
            <a:off x="4271370" y="1016446"/>
            <a:ext cx="370485" cy="4126930"/>
          </a:xfrm>
          <a:prstGeom prst="upArrow">
            <a:avLst>
              <a:gd name="adj1" fmla="val 50000"/>
              <a:gd name="adj2" fmla="val 67147"/>
            </a:avLst>
          </a:prstGeom>
          <a:solidFill>
            <a:srgbClr val="404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Bent Arrow 65"/>
          <p:cNvSpPr/>
          <p:nvPr/>
        </p:nvSpPr>
        <p:spPr>
          <a:xfrm>
            <a:off x="4362919" y="1733597"/>
            <a:ext cx="2337198" cy="3409780"/>
          </a:xfrm>
          <a:prstGeom prst="bentArrow">
            <a:avLst>
              <a:gd name="adj1" fmla="val 8879"/>
              <a:gd name="adj2" fmla="val 9038"/>
              <a:gd name="adj3" fmla="val 15734"/>
              <a:gd name="adj4" fmla="val 19454"/>
            </a:avLst>
          </a:prstGeom>
          <a:solidFill>
            <a:srgbClr val="404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Bent Arrow 53"/>
          <p:cNvSpPr/>
          <p:nvPr/>
        </p:nvSpPr>
        <p:spPr>
          <a:xfrm flipH="1">
            <a:off x="2234802" y="2419359"/>
            <a:ext cx="2337198" cy="2724018"/>
          </a:xfrm>
          <a:prstGeom prst="bentArrow">
            <a:avLst>
              <a:gd name="adj1" fmla="val 8879"/>
              <a:gd name="adj2" fmla="val 9038"/>
              <a:gd name="adj3" fmla="val 15734"/>
              <a:gd name="adj4" fmla="val 19454"/>
            </a:avLst>
          </a:prstGeom>
          <a:solidFill>
            <a:srgbClr val="404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Bent Arrow 50"/>
          <p:cNvSpPr/>
          <p:nvPr/>
        </p:nvSpPr>
        <p:spPr>
          <a:xfrm>
            <a:off x="4364041" y="2800338"/>
            <a:ext cx="2073738" cy="2343039"/>
          </a:xfrm>
          <a:prstGeom prst="bentArrow">
            <a:avLst>
              <a:gd name="adj1" fmla="val 10194"/>
              <a:gd name="adj2" fmla="val 9038"/>
              <a:gd name="adj3" fmla="val 14263"/>
              <a:gd name="adj4" fmla="val 24932"/>
            </a:avLst>
          </a:prstGeom>
          <a:solidFill>
            <a:srgbClr val="404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Bent Arrow 56"/>
          <p:cNvSpPr/>
          <p:nvPr/>
        </p:nvSpPr>
        <p:spPr>
          <a:xfrm flipH="1">
            <a:off x="2790317" y="3395708"/>
            <a:ext cx="1781683" cy="1747669"/>
          </a:xfrm>
          <a:prstGeom prst="bentArrow">
            <a:avLst>
              <a:gd name="adj1" fmla="val 13458"/>
              <a:gd name="adj2" fmla="val 12349"/>
              <a:gd name="adj3" fmla="val 17061"/>
              <a:gd name="adj4" fmla="val 30061"/>
            </a:avLst>
          </a:prstGeom>
          <a:solidFill>
            <a:srgbClr val="404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66"/>
          <p:cNvSpPr txBox="1"/>
          <p:nvPr/>
        </p:nvSpPr>
        <p:spPr>
          <a:xfrm>
            <a:off x="457200" y="3892002"/>
            <a:ext cx="2915920" cy="923330"/>
          </a:xfrm>
          <a:prstGeom prst="rect">
            <a:avLst/>
          </a:prstGeom>
          <a:noFill/>
        </p:spPr>
        <p:txBody>
          <a:bodyPr wrap="square" rtlCol="0">
            <a:spAutoFit/>
          </a:bodyPr>
          <a:lstStyle/>
          <a:p>
            <a:pPr>
              <a:lnSpc>
                <a:spcPct val="150000"/>
              </a:lnSpc>
            </a:pPr>
            <a:r>
              <a:rPr lang="en-US" altLang="zh-CN" sz="1200" dirty="0">
                <a:latin typeface="微软雅黑" pitchFamily="34" charset="-122"/>
                <a:ea typeface="微软雅黑" pitchFamily="34" charset="-122"/>
              </a:rPr>
              <a:t>[5]</a:t>
            </a:r>
            <a:r>
              <a:rPr lang="zh-CN" altLang="en-US" sz="1200" dirty="0">
                <a:latin typeface="微软雅黑" pitchFamily="34" charset="-122"/>
                <a:ea typeface="微软雅黑" pitchFamily="34" charset="-122"/>
              </a:rPr>
              <a:t>人口与可持续发展</a:t>
            </a:r>
            <a:r>
              <a:rPr lang="en-US" altLang="zh-CN" sz="1200" dirty="0">
                <a:latin typeface="微软雅黑" pitchFamily="34" charset="-122"/>
                <a:ea typeface="微软雅黑" pitchFamily="34" charset="-122"/>
              </a:rPr>
              <a:t>https://wenku.baidu.com/view/1d64d0f5fad6195f302ba679.html2016 </a:t>
            </a:r>
            <a:endParaRPr lang="en-GB" altLang="zh-CN" sz="640" dirty="0">
              <a:solidFill>
                <a:schemeClr val="tx1">
                  <a:lumMod val="65000"/>
                  <a:lumOff val="35000"/>
                </a:schemeClr>
              </a:solidFill>
              <a:latin typeface="微软雅黑" pitchFamily="34" charset="-122"/>
              <a:ea typeface="微软雅黑" pitchFamily="34" charset="-122"/>
              <a:cs typeface="+mn-ea"/>
              <a:sym typeface="+mn-lt"/>
            </a:endParaRPr>
          </a:p>
        </p:txBody>
      </p:sp>
      <p:sp>
        <p:nvSpPr>
          <p:cNvPr id="15" name="TextBox 68"/>
          <p:cNvSpPr txBox="1"/>
          <p:nvPr/>
        </p:nvSpPr>
        <p:spPr>
          <a:xfrm>
            <a:off x="426720" y="2841106"/>
            <a:ext cx="2184400" cy="923330"/>
          </a:xfrm>
          <a:prstGeom prst="rect">
            <a:avLst/>
          </a:prstGeom>
          <a:noFill/>
        </p:spPr>
        <p:txBody>
          <a:bodyPr wrap="square" rtlCol="0">
            <a:spAutoFit/>
          </a:bodyPr>
          <a:lstStyle/>
          <a:p>
            <a:pPr>
              <a:lnSpc>
                <a:spcPct val="150000"/>
              </a:lnSpc>
            </a:pPr>
            <a:r>
              <a:rPr lang="en-US" altLang="zh-CN" sz="1200" dirty="0">
                <a:latin typeface="微软雅黑" pitchFamily="34" charset="-122"/>
                <a:ea typeface="微软雅黑" pitchFamily="34" charset="-122"/>
              </a:rPr>
              <a:t>[3] </a:t>
            </a:r>
            <a:r>
              <a:rPr lang="zh-CN" altLang="en-US" sz="1200" dirty="0">
                <a:latin typeface="微软雅黑" pitchFamily="34" charset="-122"/>
                <a:ea typeface="微软雅黑" pitchFamily="34" charset="-122"/>
              </a:rPr>
              <a:t>杨桂元，李天胜等</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数学建模应用实例</a:t>
            </a:r>
            <a:r>
              <a:rPr lang="en-US" altLang="zh-CN" sz="1200" dirty="0">
                <a:latin typeface="微软雅黑" pitchFamily="34" charset="-122"/>
                <a:ea typeface="微软雅黑" pitchFamily="34" charset="-122"/>
              </a:rPr>
              <a:t>[M].</a:t>
            </a:r>
            <a:r>
              <a:rPr lang="zh-CN" altLang="en-US" sz="1200" dirty="0">
                <a:latin typeface="微软雅黑" pitchFamily="34" charset="-122"/>
                <a:ea typeface="微软雅黑" pitchFamily="34" charset="-122"/>
              </a:rPr>
              <a:t>安徽</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合肥工业大学出版社，</a:t>
            </a:r>
            <a:r>
              <a:rPr lang="en-US" altLang="zh-CN" sz="1200" dirty="0">
                <a:latin typeface="微软雅黑" pitchFamily="34" charset="-122"/>
                <a:ea typeface="微软雅黑" pitchFamily="34" charset="-122"/>
              </a:rPr>
              <a:t>2007. </a:t>
            </a:r>
            <a:endParaRPr lang="en-US" altLang="zh-CN" sz="640" dirty="0">
              <a:solidFill>
                <a:schemeClr val="bg1">
                  <a:lumMod val="50000"/>
                </a:schemeClr>
              </a:solidFill>
              <a:latin typeface="微软雅黑" pitchFamily="34" charset="-122"/>
              <a:ea typeface="微软雅黑" pitchFamily="34" charset="-122"/>
            </a:endParaRPr>
          </a:p>
        </p:txBody>
      </p:sp>
      <p:sp>
        <p:nvSpPr>
          <p:cNvPr id="16" name="TextBox 69"/>
          <p:cNvSpPr txBox="1"/>
          <p:nvPr/>
        </p:nvSpPr>
        <p:spPr>
          <a:xfrm>
            <a:off x="6488898" y="2782579"/>
            <a:ext cx="2299502" cy="890693"/>
          </a:xfrm>
          <a:prstGeom prst="rect">
            <a:avLst/>
          </a:prstGeom>
          <a:noFill/>
        </p:spPr>
        <p:txBody>
          <a:bodyPr wrap="square" rtlCol="0">
            <a:spAutoFit/>
          </a:bodyPr>
          <a:lstStyle/>
          <a:p>
            <a:pPr>
              <a:lnSpc>
                <a:spcPct val="150000"/>
              </a:lnSpc>
            </a:pPr>
            <a:r>
              <a:rPr lang="en-US" altLang="zh-CN" sz="1200" dirty="0">
                <a:latin typeface="微软雅黑" pitchFamily="34" charset="-122"/>
                <a:ea typeface="微软雅黑" pitchFamily="34" charset="-122"/>
              </a:rPr>
              <a:t>[4]</a:t>
            </a:r>
            <a:r>
              <a:rPr lang="zh-CN" altLang="en-US" sz="1200" dirty="0">
                <a:latin typeface="微软雅黑" pitchFamily="34" charset="-122"/>
                <a:ea typeface="微软雅黑" pitchFamily="34" charset="-122"/>
              </a:rPr>
              <a:t>二胎政策对中国人口的影响</a:t>
            </a:r>
            <a:r>
              <a:rPr lang="en-US" altLang="zh-CN" sz="1200" dirty="0">
                <a:latin typeface="微软雅黑" pitchFamily="34" charset="-122"/>
                <a:ea typeface="微软雅黑" pitchFamily="34" charset="-122"/>
              </a:rPr>
              <a:t>https://blog.csdn.net/yilip/article/details/44471339 </a:t>
            </a:r>
            <a:endParaRPr lang="en-US" altLang="zh-CN" sz="600" dirty="0">
              <a:solidFill>
                <a:schemeClr val="bg1">
                  <a:lumMod val="50000"/>
                </a:schemeClr>
              </a:solidFill>
              <a:latin typeface="微软雅黑" pitchFamily="34" charset="-122"/>
              <a:ea typeface="微软雅黑" pitchFamily="34" charset="-122"/>
            </a:endParaRPr>
          </a:p>
        </p:txBody>
      </p:sp>
      <p:sp>
        <p:nvSpPr>
          <p:cNvPr id="17" name="TextBox 70"/>
          <p:cNvSpPr txBox="1"/>
          <p:nvPr/>
        </p:nvSpPr>
        <p:spPr>
          <a:xfrm>
            <a:off x="2082800" y="1106624"/>
            <a:ext cx="2126983" cy="891719"/>
          </a:xfrm>
          <a:prstGeom prst="rect">
            <a:avLst/>
          </a:prstGeom>
          <a:noFill/>
        </p:spPr>
        <p:txBody>
          <a:bodyPr wrap="square" rtlCol="0">
            <a:spAutoFit/>
          </a:bodyPr>
          <a:lstStyle/>
          <a:p>
            <a:pPr>
              <a:lnSpc>
                <a:spcPct val="150000"/>
              </a:lnSpc>
            </a:pPr>
            <a:r>
              <a:rPr lang="en-US" altLang="zh-CN" sz="1200" dirty="0">
                <a:latin typeface="微软雅黑" pitchFamily="34" charset="-122"/>
                <a:ea typeface="微软雅黑" pitchFamily="34" charset="-122"/>
              </a:rPr>
              <a:t>[1] </a:t>
            </a:r>
            <a:r>
              <a:rPr lang="zh-CN" altLang="en-US" sz="1200" dirty="0">
                <a:latin typeface="微软雅黑" pitchFamily="34" charset="-122"/>
                <a:ea typeface="微软雅黑" pitchFamily="34" charset="-122"/>
              </a:rPr>
              <a:t>姜启源，谢金星等</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数学建模（第四版）</a:t>
            </a:r>
            <a:r>
              <a:rPr lang="en-US" altLang="zh-CN" sz="1200" dirty="0">
                <a:latin typeface="微软雅黑" pitchFamily="34" charset="-122"/>
                <a:ea typeface="微软雅黑" pitchFamily="34" charset="-122"/>
              </a:rPr>
              <a:t>[M].</a:t>
            </a:r>
            <a:r>
              <a:rPr lang="zh-CN" altLang="en-US" sz="1200" dirty="0">
                <a:latin typeface="微软雅黑" pitchFamily="34" charset="-122"/>
                <a:ea typeface="微软雅黑" pitchFamily="34" charset="-122"/>
              </a:rPr>
              <a:t>北京：高等教育出版社，</a:t>
            </a:r>
            <a:r>
              <a:rPr lang="en-US" altLang="zh-CN" sz="1200" dirty="0">
                <a:latin typeface="微软雅黑" pitchFamily="34" charset="-122"/>
                <a:ea typeface="微软雅黑" pitchFamily="34" charset="-122"/>
              </a:rPr>
              <a:t>2011. </a:t>
            </a:r>
            <a:endParaRPr lang="en-US" altLang="zh-CN" sz="640" dirty="0">
              <a:solidFill>
                <a:schemeClr val="bg1">
                  <a:lumMod val="50000"/>
                </a:schemeClr>
              </a:solidFill>
              <a:latin typeface="微软雅黑" pitchFamily="34" charset="-122"/>
              <a:ea typeface="微软雅黑" pitchFamily="34" charset="-122"/>
            </a:endParaRPr>
          </a:p>
        </p:txBody>
      </p:sp>
      <p:sp>
        <p:nvSpPr>
          <p:cNvPr id="18" name="TextBox 71"/>
          <p:cNvSpPr txBox="1"/>
          <p:nvPr/>
        </p:nvSpPr>
        <p:spPr>
          <a:xfrm>
            <a:off x="6722578" y="1567520"/>
            <a:ext cx="1903261" cy="923330"/>
          </a:xfrm>
          <a:prstGeom prst="rect">
            <a:avLst/>
          </a:prstGeom>
          <a:noFill/>
        </p:spPr>
        <p:txBody>
          <a:bodyPr wrap="square" rtlCol="0">
            <a:spAutoFit/>
          </a:bodyPr>
          <a:lstStyle/>
          <a:p>
            <a:pPr>
              <a:lnSpc>
                <a:spcPct val="150000"/>
              </a:lnSpc>
            </a:pPr>
            <a:r>
              <a:rPr lang="en-US" altLang="zh-CN" sz="1200" dirty="0">
                <a:latin typeface="微软雅黑" pitchFamily="34" charset="-122"/>
                <a:ea typeface="微软雅黑" pitchFamily="34" charset="-122"/>
              </a:rPr>
              <a:t>[2] </a:t>
            </a:r>
            <a:r>
              <a:rPr lang="zh-CN" altLang="en-US" sz="1200" dirty="0">
                <a:latin typeface="微软雅黑" pitchFamily="34" charset="-122"/>
                <a:ea typeface="微软雅黑" pitchFamily="34" charset="-122"/>
              </a:rPr>
              <a:t>肖华勇</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实用数学建模与软件应用</a:t>
            </a:r>
            <a:r>
              <a:rPr lang="en-US" altLang="zh-CN" sz="1200" dirty="0">
                <a:latin typeface="微软雅黑" pitchFamily="34" charset="-122"/>
                <a:ea typeface="微软雅黑" pitchFamily="34" charset="-122"/>
              </a:rPr>
              <a:t>[M].</a:t>
            </a:r>
            <a:r>
              <a:rPr lang="zh-CN" altLang="en-US" sz="1200" dirty="0">
                <a:latin typeface="微软雅黑" pitchFamily="34" charset="-122"/>
                <a:ea typeface="微软雅黑" pitchFamily="34" charset="-122"/>
              </a:rPr>
              <a:t>西安</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西北工业大学出版社，</a:t>
            </a:r>
            <a:r>
              <a:rPr lang="en-US" altLang="zh-CN" sz="1200" dirty="0">
                <a:latin typeface="微软雅黑" pitchFamily="34" charset="-122"/>
                <a:ea typeface="微软雅黑" pitchFamily="34" charset="-122"/>
              </a:rPr>
              <a:t>2010. </a:t>
            </a:r>
            <a:endParaRPr lang="en-US" altLang="zh-CN" sz="640" dirty="0">
              <a:solidFill>
                <a:schemeClr val="bg1">
                  <a:lumMod val="50000"/>
                </a:schemeClr>
              </a:solidFill>
              <a:latin typeface="微软雅黑" pitchFamily="34" charset="-122"/>
              <a:ea typeface="微软雅黑" pitchFamily="34" charset="-122"/>
            </a:endParaRPr>
          </a:p>
        </p:txBody>
      </p:sp>
      <p:sp>
        <p:nvSpPr>
          <p:cNvPr id="19" name="Freeform 245"/>
          <p:cNvSpPr>
            <a:spLocks/>
          </p:cNvSpPr>
          <p:nvPr/>
        </p:nvSpPr>
        <p:spPr bwMode="auto">
          <a:xfrm>
            <a:off x="3779421" y="3851590"/>
            <a:ext cx="331594" cy="331594"/>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404585"/>
          </a:solidFill>
          <a:ln w="9525">
            <a:noFill/>
            <a:round/>
            <a:headEnd/>
            <a:tailEnd/>
          </a:ln>
        </p:spPr>
        <p:txBody>
          <a:bodyPr vert="horz" wrap="square" lIns="91435" tIns="45717" rIns="91435" bIns="45717" numCol="1" anchor="t" anchorCtr="0" compatLnSpc="1">
            <a:prstTxWarp prst="textNoShape">
              <a:avLst/>
            </a:prstTxWarp>
          </a:bodyPr>
          <a:lstStyle/>
          <a:p>
            <a:endParaRPr lang="en-US" dirty="0"/>
          </a:p>
        </p:txBody>
      </p:sp>
      <p:sp>
        <p:nvSpPr>
          <p:cNvPr id="20" name="Freeform 5"/>
          <p:cNvSpPr>
            <a:spLocks noEditPoints="1"/>
          </p:cNvSpPr>
          <p:nvPr/>
        </p:nvSpPr>
        <p:spPr bwMode="auto">
          <a:xfrm>
            <a:off x="4718942" y="1246862"/>
            <a:ext cx="370350" cy="370350"/>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rgbClr val="404585"/>
          </a:solidFill>
          <a:ln w="9525">
            <a:noFill/>
            <a:round/>
            <a:headEnd/>
            <a:tailEnd/>
          </a:ln>
        </p:spPr>
        <p:txBody>
          <a:bodyPr vert="horz" wrap="square" lIns="91435" tIns="45717" rIns="91435" bIns="45717" numCol="1" anchor="t" anchorCtr="0" compatLnSpc="1">
            <a:prstTxWarp prst="textNoShape">
              <a:avLst/>
            </a:prstTxWarp>
          </a:bodyPr>
          <a:lstStyle/>
          <a:p>
            <a:endParaRPr lang="en-US" dirty="0"/>
          </a:p>
        </p:txBody>
      </p:sp>
      <p:sp>
        <p:nvSpPr>
          <p:cNvPr id="21" name="Freeform 217"/>
          <p:cNvSpPr>
            <a:spLocks noEditPoints="1"/>
          </p:cNvSpPr>
          <p:nvPr/>
        </p:nvSpPr>
        <p:spPr bwMode="auto">
          <a:xfrm>
            <a:off x="3830925" y="2897172"/>
            <a:ext cx="378859" cy="284145"/>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rgbClr val="404585"/>
          </a:solidFill>
          <a:ln w="9525">
            <a:noFill/>
            <a:round/>
            <a:headEnd/>
            <a:tailEnd/>
          </a:ln>
        </p:spPr>
        <p:txBody>
          <a:bodyPr vert="horz" wrap="square" lIns="91435" tIns="45717" rIns="91435" bIns="45717" numCol="1" anchor="t" anchorCtr="0" compatLnSpc="1">
            <a:prstTxWarp prst="textNoShape">
              <a:avLst/>
            </a:prstTxWarp>
          </a:bodyPr>
          <a:lstStyle/>
          <a:p>
            <a:endParaRPr lang="en-US" dirty="0"/>
          </a:p>
        </p:txBody>
      </p:sp>
      <p:sp>
        <p:nvSpPr>
          <p:cNvPr id="22" name="Freeform 216"/>
          <p:cNvSpPr>
            <a:spLocks noEditPoints="1"/>
          </p:cNvSpPr>
          <p:nvPr/>
        </p:nvSpPr>
        <p:spPr bwMode="auto">
          <a:xfrm>
            <a:off x="4731364" y="3254804"/>
            <a:ext cx="339076" cy="341381"/>
          </a:xfrm>
          <a:custGeom>
            <a:avLst/>
            <a:gdLst/>
            <a:ahLst/>
            <a:cxnLst>
              <a:cxn ang="0">
                <a:pos x="68" y="34"/>
              </a:cxn>
              <a:cxn ang="0">
                <a:pos x="34" y="68"/>
              </a:cxn>
              <a:cxn ang="0">
                <a:pos x="0" y="34"/>
              </a:cxn>
              <a:cxn ang="0">
                <a:pos x="34" y="0"/>
              </a:cxn>
              <a:cxn ang="0">
                <a:pos x="68" y="34"/>
              </a:cxn>
              <a:cxn ang="0">
                <a:pos x="15" y="40"/>
              </a:cxn>
              <a:cxn ang="0">
                <a:pos x="14" y="34"/>
              </a:cxn>
              <a:cxn ang="0">
                <a:pos x="15" y="27"/>
              </a:cxn>
              <a:cxn ang="0">
                <a:pos x="8" y="20"/>
              </a:cxn>
              <a:cxn ang="0">
                <a:pos x="5" y="34"/>
              </a:cxn>
              <a:cxn ang="0">
                <a:pos x="8" y="47"/>
              </a:cxn>
              <a:cxn ang="0">
                <a:pos x="15" y="40"/>
              </a:cxn>
              <a:cxn ang="0">
                <a:pos x="48" y="34"/>
              </a:cxn>
              <a:cxn ang="0">
                <a:pos x="34" y="19"/>
              </a:cxn>
              <a:cxn ang="0">
                <a:pos x="19" y="34"/>
              </a:cxn>
              <a:cxn ang="0">
                <a:pos x="34" y="48"/>
              </a:cxn>
              <a:cxn ang="0">
                <a:pos x="48" y="34"/>
              </a:cxn>
              <a:cxn ang="0">
                <a:pos x="20" y="8"/>
              </a:cxn>
              <a:cxn ang="0">
                <a:pos x="27" y="15"/>
              </a:cxn>
              <a:cxn ang="0">
                <a:pos x="34" y="14"/>
              </a:cxn>
              <a:cxn ang="0">
                <a:pos x="40" y="15"/>
              </a:cxn>
              <a:cxn ang="0">
                <a:pos x="47" y="8"/>
              </a:cxn>
              <a:cxn ang="0">
                <a:pos x="34" y="5"/>
              </a:cxn>
              <a:cxn ang="0">
                <a:pos x="20" y="8"/>
              </a:cxn>
              <a:cxn ang="0">
                <a:pos x="47" y="59"/>
              </a:cxn>
              <a:cxn ang="0">
                <a:pos x="40" y="52"/>
              </a:cxn>
              <a:cxn ang="0">
                <a:pos x="34" y="53"/>
              </a:cxn>
              <a:cxn ang="0">
                <a:pos x="27" y="52"/>
              </a:cxn>
              <a:cxn ang="0">
                <a:pos x="20" y="59"/>
              </a:cxn>
              <a:cxn ang="0">
                <a:pos x="34" y="63"/>
              </a:cxn>
              <a:cxn ang="0">
                <a:pos x="47" y="59"/>
              </a:cxn>
              <a:cxn ang="0">
                <a:pos x="60" y="47"/>
              </a:cxn>
              <a:cxn ang="0">
                <a:pos x="63" y="34"/>
              </a:cxn>
              <a:cxn ang="0">
                <a:pos x="60" y="20"/>
              </a:cxn>
              <a:cxn ang="0">
                <a:pos x="52" y="27"/>
              </a:cxn>
              <a:cxn ang="0">
                <a:pos x="53" y="34"/>
              </a:cxn>
              <a:cxn ang="0">
                <a:pos x="52" y="40"/>
              </a:cxn>
              <a:cxn ang="0">
                <a:pos x="60" y="47"/>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rgbClr val="404585"/>
          </a:solidFill>
          <a:ln w="9525">
            <a:noFill/>
            <a:round/>
            <a:headEnd/>
            <a:tailEnd/>
          </a:ln>
        </p:spPr>
        <p:txBody>
          <a:bodyPr vert="horz" wrap="square" lIns="91435" tIns="45717" rIns="91435" bIns="45717" numCol="1" anchor="t" anchorCtr="0" compatLnSpc="1">
            <a:prstTxWarp prst="textNoShape">
              <a:avLst/>
            </a:prstTxWarp>
          </a:bodyPr>
          <a:lstStyle/>
          <a:p>
            <a:endParaRPr lang="en-US" dirty="0"/>
          </a:p>
        </p:txBody>
      </p:sp>
      <p:sp>
        <p:nvSpPr>
          <p:cNvPr id="23" name="Freeform 135"/>
          <p:cNvSpPr>
            <a:spLocks noEditPoints="1"/>
          </p:cNvSpPr>
          <p:nvPr/>
        </p:nvSpPr>
        <p:spPr bwMode="auto">
          <a:xfrm>
            <a:off x="4696652" y="2211410"/>
            <a:ext cx="303344" cy="284145"/>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rgbClr val="404585"/>
          </a:solidFill>
          <a:ln w="9525">
            <a:noFill/>
            <a:round/>
            <a:headEnd/>
            <a:tailEnd/>
          </a:ln>
        </p:spPr>
        <p:txBody>
          <a:bodyPr vert="horz" wrap="square" lIns="91435" tIns="45717" rIns="91435" bIns="45717" numCol="1" anchor="t" anchorCtr="0" compatLnSpc="1">
            <a:prstTxWarp prst="textNoShape">
              <a:avLst/>
            </a:prstTxWarp>
          </a:bodyPr>
          <a:lstStyle/>
          <a:p>
            <a:endParaRPr lang="en-US" dirty="0"/>
          </a:p>
        </p:txBody>
      </p:sp>
      <p:sp>
        <p:nvSpPr>
          <p:cNvPr id="24" name="TextBox 23"/>
          <p:cNvSpPr txBox="1"/>
          <p:nvPr/>
        </p:nvSpPr>
        <p:spPr>
          <a:xfrm>
            <a:off x="4765040" y="3823408"/>
            <a:ext cx="3911600" cy="1200329"/>
          </a:xfrm>
          <a:prstGeom prst="rect">
            <a:avLst/>
          </a:prstGeom>
          <a:noFill/>
        </p:spPr>
        <p:txBody>
          <a:bodyPr wrap="square" rtlCol="0">
            <a:spAutoFit/>
          </a:bodyPr>
          <a:lstStyle/>
          <a:p>
            <a:pPr>
              <a:lnSpc>
                <a:spcPct val="150000"/>
              </a:lnSpc>
            </a:pPr>
            <a:r>
              <a:rPr lang="en-US" altLang="zh-CN" sz="1200" dirty="0">
                <a:latin typeface="微软雅黑" pitchFamily="34" charset="-122"/>
                <a:ea typeface="微软雅黑" pitchFamily="34" charset="-122"/>
              </a:rPr>
              <a:t>[6] </a:t>
            </a:r>
            <a:r>
              <a:rPr lang="zh-CN" altLang="en-US" sz="1200" dirty="0">
                <a:latin typeface="微软雅黑" pitchFamily="34" charset="-122"/>
                <a:ea typeface="微软雅黑" pitchFamily="34" charset="-122"/>
              </a:rPr>
              <a:t>数学模型人口增长模型</a:t>
            </a:r>
            <a:r>
              <a:rPr lang="en-US" altLang="zh-CN" sz="1200" dirty="0">
                <a:latin typeface="微软雅黑" pitchFamily="34" charset="-122"/>
                <a:ea typeface="微软雅黑" pitchFamily="34" charset="-122"/>
              </a:rPr>
              <a:t>https://wenku.baidu.com/view/d5de96585727a5e9856a61ff.html?tdsourcetag=s_pcqq_aiomsg&amp;qq-pf-to=pcqq.group2014 </a:t>
            </a:r>
            <a:endParaRPr lang="zh-CN" altLang="en-US" sz="1200" dirty="0">
              <a:latin typeface="微软雅黑" pitchFamily="34" charset="-122"/>
              <a:ea typeface="微软雅黑" pitchFamily="34" charset="-122"/>
            </a:endParaRPr>
          </a:p>
        </p:txBody>
      </p:sp>
    </p:spTree>
    <p:extLst>
      <p:ext uri="{BB962C8B-B14F-4D97-AF65-F5344CB8AC3E}">
        <p14:creationId xmlns:p14="http://schemas.microsoft.com/office/powerpoint/2010/main" val="12533509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0">
        <p15:prstTrans prst="origami"/>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18" presetClass="entr" presetSubtype="9"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strips(upLeft)">
                                      <p:cBhvr>
                                        <p:cTn id="11" dur="1000"/>
                                        <p:tgtEl>
                                          <p:spTgt spid="13"/>
                                        </p:tgtEl>
                                      </p:cBhvr>
                                    </p:animEffect>
                                  </p:childTnLst>
                                </p:cTn>
                              </p:par>
                            </p:childTnLst>
                          </p:cTn>
                        </p:par>
                        <p:par>
                          <p:cTn id="12" fill="hold">
                            <p:stCondLst>
                              <p:cond delay="1500"/>
                            </p:stCondLst>
                            <p:childTnLst>
                              <p:par>
                                <p:cTn id="13" presetID="53"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childTnLst>
                          </p:cTn>
                        </p:par>
                        <p:par>
                          <p:cTn id="18" fill="hold">
                            <p:stCondLst>
                              <p:cond delay="2000"/>
                            </p:stCondLst>
                            <p:childTnLst>
                              <p:par>
                                <p:cTn id="19" presetID="22" presetClass="entr" presetSubtype="2"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right)">
                                      <p:cBhvr>
                                        <p:cTn id="21" dur="500"/>
                                        <p:tgtEl>
                                          <p:spTgt spid="14"/>
                                        </p:tgtEl>
                                      </p:cBhvr>
                                    </p:animEffect>
                                  </p:childTnLst>
                                </p:cTn>
                              </p:par>
                            </p:childTnLst>
                          </p:cTn>
                        </p:par>
                        <p:par>
                          <p:cTn id="22" fill="hold">
                            <p:stCondLst>
                              <p:cond delay="2500"/>
                            </p:stCondLst>
                            <p:childTnLst>
                              <p:par>
                                <p:cTn id="23" presetID="18" presetClass="entr" presetSubtype="3"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strips(upRight)">
                                      <p:cBhvr>
                                        <p:cTn id="25" dur="1000"/>
                                        <p:tgtEl>
                                          <p:spTgt spid="12"/>
                                        </p:tgtEl>
                                      </p:cBhvr>
                                    </p:animEffect>
                                  </p:childTnLst>
                                </p:cTn>
                              </p:par>
                            </p:childTnLst>
                          </p:cTn>
                        </p:par>
                        <p:par>
                          <p:cTn id="26" fill="hold">
                            <p:stCondLst>
                              <p:cond delay="3500"/>
                            </p:stCondLst>
                            <p:childTnLst>
                              <p:par>
                                <p:cTn id="27" presetID="53"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p:val>
                                            <p:fltVal val="0"/>
                                          </p:val>
                                        </p:tav>
                                        <p:tav tm="100000">
                                          <p:val>
                                            <p:strVal val="#ppt_w"/>
                                          </p:val>
                                        </p:tav>
                                      </p:tavLst>
                                    </p:anim>
                                    <p:anim calcmode="lin" valueType="num">
                                      <p:cBhvr>
                                        <p:cTn id="30" dur="500" fill="hold"/>
                                        <p:tgtEl>
                                          <p:spTgt spid="22"/>
                                        </p:tgtEl>
                                        <p:attrNameLst>
                                          <p:attrName>ppt_h</p:attrName>
                                        </p:attrNameLst>
                                      </p:cBhvr>
                                      <p:tavLst>
                                        <p:tav tm="0">
                                          <p:val>
                                            <p:fltVal val="0"/>
                                          </p:val>
                                        </p:tav>
                                        <p:tav tm="100000">
                                          <p:val>
                                            <p:strVal val="#ppt_h"/>
                                          </p:val>
                                        </p:tav>
                                      </p:tavLst>
                                    </p:anim>
                                    <p:animEffect transition="in" filter="fade">
                                      <p:cBhvr>
                                        <p:cTn id="31" dur="500"/>
                                        <p:tgtEl>
                                          <p:spTgt spid="22"/>
                                        </p:tgtEl>
                                      </p:cBhvr>
                                    </p:animEffect>
                                  </p:childTnLst>
                                </p:cTn>
                              </p:par>
                            </p:childTnLst>
                          </p:cTn>
                        </p:par>
                        <p:par>
                          <p:cTn id="32" fill="hold">
                            <p:stCondLst>
                              <p:cond delay="400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4500"/>
                            </p:stCondLst>
                            <p:childTnLst>
                              <p:par>
                                <p:cTn id="37" presetID="18" presetClass="entr" presetSubtype="9"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strips(upLeft)">
                                      <p:cBhvr>
                                        <p:cTn id="39" dur="1000"/>
                                        <p:tgtEl>
                                          <p:spTgt spid="11"/>
                                        </p:tgtEl>
                                      </p:cBhvr>
                                    </p:animEffect>
                                  </p:childTnLst>
                                </p:cTn>
                              </p:par>
                            </p:childTnLst>
                          </p:cTn>
                        </p:par>
                        <p:par>
                          <p:cTn id="40" fill="hold">
                            <p:stCondLst>
                              <p:cond delay="5500"/>
                            </p:stCondLst>
                            <p:childTnLst>
                              <p:par>
                                <p:cTn id="41" presetID="53" presetClass="entr" presetSubtype="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Effect transition="in" filter="fade">
                                      <p:cBhvr>
                                        <p:cTn id="45" dur="500"/>
                                        <p:tgtEl>
                                          <p:spTgt spid="21"/>
                                        </p:tgtEl>
                                      </p:cBhvr>
                                    </p:animEffect>
                                  </p:childTnLst>
                                </p:cTn>
                              </p:par>
                            </p:childTnLst>
                          </p:cTn>
                        </p:par>
                        <p:par>
                          <p:cTn id="46" fill="hold">
                            <p:stCondLst>
                              <p:cond delay="6000"/>
                            </p:stCondLst>
                            <p:childTnLst>
                              <p:par>
                                <p:cTn id="47" presetID="22" presetClass="entr" presetSubtype="2"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right)">
                                      <p:cBhvr>
                                        <p:cTn id="49" dur="500"/>
                                        <p:tgtEl>
                                          <p:spTgt spid="15"/>
                                        </p:tgtEl>
                                      </p:cBhvr>
                                    </p:animEffect>
                                  </p:childTnLst>
                                </p:cTn>
                              </p:par>
                            </p:childTnLst>
                          </p:cTn>
                        </p:par>
                        <p:par>
                          <p:cTn id="50" fill="hold">
                            <p:stCondLst>
                              <p:cond delay="6500"/>
                            </p:stCondLst>
                            <p:childTnLst>
                              <p:par>
                                <p:cTn id="51" presetID="18" presetClass="entr" presetSubtype="3"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strips(upRight)">
                                      <p:cBhvr>
                                        <p:cTn id="53" dur="1000"/>
                                        <p:tgtEl>
                                          <p:spTgt spid="10"/>
                                        </p:tgtEl>
                                      </p:cBhvr>
                                    </p:animEffect>
                                  </p:childTnLst>
                                </p:cTn>
                              </p:par>
                            </p:childTnLst>
                          </p:cTn>
                        </p:par>
                        <p:par>
                          <p:cTn id="54" fill="hold">
                            <p:stCondLst>
                              <p:cond delay="7500"/>
                            </p:stCondLst>
                            <p:childTnLst>
                              <p:par>
                                <p:cTn id="55" presetID="53" presetClass="entr" presetSubtype="0"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p:cTn id="57" dur="500" fill="hold"/>
                                        <p:tgtEl>
                                          <p:spTgt spid="23"/>
                                        </p:tgtEl>
                                        <p:attrNameLst>
                                          <p:attrName>ppt_w</p:attrName>
                                        </p:attrNameLst>
                                      </p:cBhvr>
                                      <p:tavLst>
                                        <p:tav tm="0">
                                          <p:val>
                                            <p:fltVal val="0"/>
                                          </p:val>
                                        </p:tav>
                                        <p:tav tm="100000">
                                          <p:val>
                                            <p:strVal val="#ppt_w"/>
                                          </p:val>
                                        </p:tav>
                                      </p:tavLst>
                                    </p:anim>
                                    <p:anim calcmode="lin" valueType="num">
                                      <p:cBhvr>
                                        <p:cTn id="58" dur="500" fill="hold"/>
                                        <p:tgtEl>
                                          <p:spTgt spid="23"/>
                                        </p:tgtEl>
                                        <p:attrNameLst>
                                          <p:attrName>ppt_h</p:attrName>
                                        </p:attrNameLst>
                                      </p:cBhvr>
                                      <p:tavLst>
                                        <p:tav tm="0">
                                          <p:val>
                                            <p:fltVal val="0"/>
                                          </p:val>
                                        </p:tav>
                                        <p:tav tm="100000">
                                          <p:val>
                                            <p:strVal val="#ppt_h"/>
                                          </p:val>
                                        </p:tav>
                                      </p:tavLst>
                                    </p:anim>
                                    <p:animEffect transition="in" filter="fade">
                                      <p:cBhvr>
                                        <p:cTn id="59" dur="500"/>
                                        <p:tgtEl>
                                          <p:spTgt spid="23"/>
                                        </p:tgtEl>
                                      </p:cBhvr>
                                    </p:animEffect>
                                  </p:childTnLst>
                                </p:cTn>
                              </p:par>
                            </p:childTnLst>
                          </p:cTn>
                        </p:par>
                        <p:par>
                          <p:cTn id="60" fill="hold">
                            <p:stCondLst>
                              <p:cond delay="8000"/>
                            </p:stCondLst>
                            <p:childTnLst>
                              <p:par>
                                <p:cTn id="61" presetID="22" presetClass="entr" presetSubtype="8"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par>
                          <p:cTn id="64" fill="hold">
                            <p:stCondLst>
                              <p:cond delay="8500"/>
                            </p:stCondLst>
                            <p:childTnLst>
                              <p:par>
                                <p:cTn id="65" presetID="18" presetClass="entr" presetSubtype="9" fill="hold" grpId="0" nodeType="after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strips(upLeft)">
                                      <p:cBhvr>
                                        <p:cTn id="67" dur="1000"/>
                                        <p:tgtEl>
                                          <p:spTgt spid="9"/>
                                        </p:tgtEl>
                                      </p:cBhvr>
                                    </p:animEffect>
                                  </p:childTnLst>
                                </p:cTn>
                              </p:par>
                            </p:childTnLst>
                          </p:cTn>
                        </p:par>
                        <p:par>
                          <p:cTn id="68" fill="hold">
                            <p:stCondLst>
                              <p:cond delay="9500"/>
                            </p:stCondLst>
                            <p:childTnLst>
                              <p:par>
                                <p:cTn id="69" presetID="53"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p:cTn id="71" dur="500" fill="hold"/>
                                        <p:tgtEl>
                                          <p:spTgt spid="20"/>
                                        </p:tgtEl>
                                        <p:attrNameLst>
                                          <p:attrName>ppt_w</p:attrName>
                                        </p:attrNameLst>
                                      </p:cBhvr>
                                      <p:tavLst>
                                        <p:tav tm="0">
                                          <p:val>
                                            <p:fltVal val="0"/>
                                          </p:val>
                                        </p:tav>
                                        <p:tav tm="100000">
                                          <p:val>
                                            <p:strVal val="#ppt_w"/>
                                          </p:val>
                                        </p:tav>
                                      </p:tavLst>
                                    </p:anim>
                                    <p:anim calcmode="lin" valueType="num">
                                      <p:cBhvr>
                                        <p:cTn id="72" dur="500" fill="hold"/>
                                        <p:tgtEl>
                                          <p:spTgt spid="20"/>
                                        </p:tgtEl>
                                        <p:attrNameLst>
                                          <p:attrName>ppt_h</p:attrName>
                                        </p:attrNameLst>
                                      </p:cBhvr>
                                      <p:tavLst>
                                        <p:tav tm="0">
                                          <p:val>
                                            <p:fltVal val="0"/>
                                          </p:val>
                                        </p:tav>
                                        <p:tav tm="100000">
                                          <p:val>
                                            <p:strVal val="#ppt_h"/>
                                          </p:val>
                                        </p:tav>
                                      </p:tavLst>
                                    </p:anim>
                                    <p:animEffect transition="in" filter="fade">
                                      <p:cBhvr>
                                        <p:cTn id="73" dur="500"/>
                                        <p:tgtEl>
                                          <p:spTgt spid="20"/>
                                        </p:tgtEl>
                                      </p:cBhvr>
                                    </p:animEffect>
                                  </p:childTnLst>
                                </p:cTn>
                              </p:par>
                            </p:childTnLst>
                          </p:cTn>
                        </p:par>
                        <p:par>
                          <p:cTn id="74" fill="hold">
                            <p:stCondLst>
                              <p:cond delay="10000"/>
                            </p:stCondLst>
                            <p:childTnLst>
                              <p:par>
                                <p:cTn id="75" presetID="22" presetClass="entr" presetSubtype="2" fill="hold" grpId="0" nodeType="after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right)">
                                      <p:cBhvr>
                                        <p:cTn id="7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p:bldP spid="15" grpId="0"/>
      <p:bldP spid="16" grpId="0"/>
      <p:bldP spid="17" grpId="0"/>
      <p:bldP spid="18" grpId="0"/>
      <p:bldP spid="19" grpId="0" animBg="1"/>
      <p:bldP spid="20" grpId="0" animBg="1"/>
      <p:bldP spid="21" grpId="0" animBg="1"/>
      <p:bldP spid="22"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263603" y="3757612"/>
            <a:ext cx="1987302" cy="1385888"/>
            <a:chOff x="6218370" y="4838701"/>
            <a:chExt cx="2895588" cy="2019300"/>
          </a:xfrm>
        </p:grpSpPr>
        <p:sp>
          <p:nvSpPr>
            <p:cNvPr id="5" name="等腰三角形 4"/>
            <p:cNvSpPr/>
            <p:nvPr/>
          </p:nvSpPr>
          <p:spPr>
            <a:xfrm>
              <a:off x="6793667" y="4838701"/>
              <a:ext cx="2320291" cy="2000252"/>
            </a:xfrm>
            <a:prstGeom prst="triangle">
              <a:avLst/>
            </a:prstGeom>
            <a:solidFill>
              <a:srgbClr val="F0CDE4"/>
            </a:solidFill>
            <a:ln w="3810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 name="等腰三角形 5"/>
            <p:cNvSpPr/>
            <p:nvPr/>
          </p:nvSpPr>
          <p:spPr>
            <a:xfrm>
              <a:off x="6218370" y="5067301"/>
              <a:ext cx="2077208" cy="1790700"/>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
        <p:nvSpPr>
          <p:cNvPr id="7" name="等腰三角形 6"/>
          <p:cNvSpPr/>
          <p:nvPr/>
        </p:nvSpPr>
        <p:spPr>
          <a:xfrm>
            <a:off x="7326421" y="4084529"/>
            <a:ext cx="1210426" cy="1043473"/>
          </a:xfrm>
          <a:prstGeom prst="triangle">
            <a:avLst/>
          </a:prstGeom>
          <a:noFill/>
          <a:ln w="1905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8" name="文本框 7"/>
          <p:cNvSpPr txBox="1"/>
          <p:nvPr/>
        </p:nvSpPr>
        <p:spPr>
          <a:xfrm>
            <a:off x="3612227" y="1890553"/>
            <a:ext cx="3842782" cy="761747"/>
          </a:xfrm>
          <a:prstGeom prst="rect">
            <a:avLst/>
          </a:prstGeom>
          <a:noFill/>
        </p:spPr>
        <p:txBody>
          <a:bodyPr wrap="square" rtlCol="0">
            <a:spAutoFit/>
          </a:bodyPr>
          <a:lstStyle/>
          <a:p>
            <a:pPr lvl="0" algn="dist"/>
            <a:r>
              <a:rPr lang="zh-CN" altLang="en-US" sz="4350" dirty="0">
                <a:solidFill>
                  <a:srgbClr val="404585"/>
                </a:solidFill>
                <a:latin typeface="方正兰亭粗黑简体" panose="02000000000000000000" pitchFamily="2" charset="-122"/>
                <a:ea typeface="方正兰亭粗黑简体" panose="02000000000000000000" pitchFamily="2" charset="-122"/>
              </a:rPr>
              <a:t>模型假设</a:t>
            </a: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rcRect l="35787" b="71068"/>
          <a:stretch>
            <a:fillRect/>
          </a:stretch>
        </p:blipFill>
        <p:spPr>
          <a:xfrm>
            <a:off x="1" y="1785937"/>
            <a:ext cx="5071304" cy="3357563"/>
          </a:xfrm>
          <a:custGeom>
            <a:avLst/>
            <a:gdLst>
              <a:gd name="connsiteX0" fmla="*/ 0 w 7365980"/>
              <a:gd name="connsiteY0" fmla="*/ 0 h 4876800"/>
              <a:gd name="connsiteX1" fmla="*/ 7365980 w 7365980"/>
              <a:gd name="connsiteY1" fmla="*/ 0 h 4876800"/>
              <a:gd name="connsiteX2" fmla="*/ 7365980 w 7365980"/>
              <a:gd name="connsiteY2" fmla="*/ 4876800 h 4876800"/>
              <a:gd name="connsiteX3" fmla="*/ 0 w 7365980"/>
              <a:gd name="connsiteY3" fmla="*/ 4876800 h 4876800"/>
              <a:gd name="connsiteX4" fmla="*/ 0 w 736598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5980" h="4876800">
                <a:moveTo>
                  <a:pt x="0" y="0"/>
                </a:moveTo>
                <a:lnTo>
                  <a:pt x="7365980" y="0"/>
                </a:lnTo>
                <a:lnTo>
                  <a:pt x="7365980" y="4876800"/>
                </a:lnTo>
                <a:lnTo>
                  <a:pt x="0" y="4876800"/>
                </a:lnTo>
                <a:lnTo>
                  <a:pt x="0" y="0"/>
                </a:lnTo>
                <a:close/>
              </a:path>
            </a:pathLst>
          </a:custGeom>
        </p:spPr>
      </p:pic>
      <p:sp>
        <p:nvSpPr>
          <p:cNvPr id="10" name="任意多边形 9"/>
          <p:cNvSpPr/>
          <p:nvPr/>
        </p:nvSpPr>
        <p:spPr>
          <a:xfrm>
            <a:off x="1843087" y="1357312"/>
            <a:ext cx="1678388" cy="1900238"/>
          </a:xfrm>
          <a:custGeom>
            <a:avLst/>
            <a:gdLst>
              <a:gd name="connsiteX0" fmla="*/ 0 w 2237850"/>
              <a:gd name="connsiteY0" fmla="*/ 0 h 2533650"/>
              <a:gd name="connsiteX1" fmla="*/ 2237850 w 2237850"/>
              <a:gd name="connsiteY1" fmla="*/ 0 h 2533650"/>
              <a:gd name="connsiteX2" fmla="*/ 2237850 w 2237850"/>
              <a:gd name="connsiteY2" fmla="*/ 666749 h 2533650"/>
              <a:gd name="connsiteX3" fmla="*/ 2148627 w 2237850"/>
              <a:gd name="connsiteY3" fmla="*/ 666749 h 2533650"/>
              <a:gd name="connsiteX4" fmla="*/ 2148627 w 2237850"/>
              <a:gd name="connsiteY4" fmla="*/ 89223 h 2533650"/>
              <a:gd name="connsiteX5" fmla="*/ 89223 w 2237850"/>
              <a:gd name="connsiteY5" fmla="*/ 89223 h 2533650"/>
              <a:gd name="connsiteX6" fmla="*/ 89223 w 2237850"/>
              <a:gd name="connsiteY6" fmla="*/ 2444427 h 2533650"/>
              <a:gd name="connsiteX7" fmla="*/ 2148627 w 2237850"/>
              <a:gd name="connsiteY7" fmla="*/ 2444427 h 2533650"/>
              <a:gd name="connsiteX8" fmla="*/ 2148627 w 2237850"/>
              <a:gd name="connsiteY8" fmla="*/ 1981136 h 2533650"/>
              <a:gd name="connsiteX9" fmla="*/ 2237850 w 2237850"/>
              <a:gd name="connsiteY9" fmla="*/ 1981136 h 2533650"/>
              <a:gd name="connsiteX10" fmla="*/ 2237850 w 2237850"/>
              <a:gd name="connsiteY10" fmla="*/ 2533650 h 2533650"/>
              <a:gd name="connsiteX11" fmla="*/ 0 w 2237850"/>
              <a:gd name="connsiteY11" fmla="*/ 2533650 h 2533650"/>
              <a:gd name="connsiteX12" fmla="*/ 0 w 2237850"/>
              <a:gd name="connsiteY12" fmla="*/ 0 h 25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850" h="2533650">
                <a:moveTo>
                  <a:pt x="0" y="0"/>
                </a:moveTo>
                <a:lnTo>
                  <a:pt x="2237850" y="0"/>
                </a:lnTo>
                <a:lnTo>
                  <a:pt x="2237850" y="666749"/>
                </a:lnTo>
                <a:lnTo>
                  <a:pt x="2148627" y="666749"/>
                </a:lnTo>
                <a:lnTo>
                  <a:pt x="2148627" y="89223"/>
                </a:lnTo>
                <a:lnTo>
                  <a:pt x="89223" y="89223"/>
                </a:lnTo>
                <a:lnTo>
                  <a:pt x="89223" y="2444427"/>
                </a:lnTo>
                <a:lnTo>
                  <a:pt x="2148627" y="2444427"/>
                </a:lnTo>
                <a:lnTo>
                  <a:pt x="2148627" y="1981136"/>
                </a:lnTo>
                <a:lnTo>
                  <a:pt x="2237850" y="1981136"/>
                </a:lnTo>
                <a:lnTo>
                  <a:pt x="2237850" y="2533650"/>
                </a:lnTo>
                <a:lnTo>
                  <a:pt x="0" y="253365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11" name="文本框 10"/>
          <p:cNvSpPr txBox="1"/>
          <p:nvPr/>
        </p:nvSpPr>
        <p:spPr>
          <a:xfrm>
            <a:off x="3621488" y="2571658"/>
            <a:ext cx="3762083" cy="323165"/>
          </a:xfrm>
          <a:prstGeom prst="rect">
            <a:avLst/>
          </a:prstGeom>
          <a:noFill/>
        </p:spPr>
        <p:txBody>
          <a:bodyPr wrap="square" rtlCol="0">
            <a:spAutoFit/>
          </a:bodyPr>
          <a:lstStyle/>
          <a:p>
            <a:pPr algn="dist"/>
            <a:r>
              <a:rPr lang="en-US" altLang="zh-CN" sz="1500" dirty="0">
                <a:solidFill>
                  <a:srgbClr val="404585"/>
                </a:solidFill>
                <a:latin typeface="造字工房悦黑演示版常规体" pitchFamily="50" charset="-122"/>
                <a:ea typeface="造字工房悦黑演示版常规体" pitchFamily="50" charset="-122"/>
              </a:rPr>
              <a:t>CLICK TO ADD UP YOUR TITLE HERE</a:t>
            </a:r>
            <a:endParaRPr lang="zh-CN" altLang="en-US" sz="1500" dirty="0">
              <a:solidFill>
                <a:srgbClr val="404585"/>
              </a:solidFill>
              <a:latin typeface="造字工房悦黑演示版常规体" pitchFamily="50" charset="-122"/>
              <a:ea typeface="造字工房悦黑演示版常规体" pitchFamily="50" charset="-122"/>
            </a:endParaRPr>
          </a:p>
        </p:txBody>
      </p:sp>
      <p:sp>
        <p:nvSpPr>
          <p:cNvPr id="12" name="文本框 11"/>
          <p:cNvSpPr txBox="1"/>
          <p:nvPr/>
        </p:nvSpPr>
        <p:spPr>
          <a:xfrm>
            <a:off x="2271712" y="1329541"/>
            <a:ext cx="935438" cy="2008242"/>
          </a:xfrm>
          <a:prstGeom prst="rect">
            <a:avLst/>
          </a:prstGeom>
          <a:noFill/>
        </p:spPr>
        <p:txBody>
          <a:bodyPr wrap="square" rtlCol="0">
            <a:spAutoFit/>
          </a:bodyPr>
          <a:lstStyle/>
          <a:p>
            <a:r>
              <a:rPr lang="en-US" altLang="zh-CN" sz="12450" dirty="0">
                <a:solidFill>
                  <a:srgbClr val="404585"/>
                </a:solidFill>
                <a:latin typeface="Impact" panose="020B0806030902050204" pitchFamily="34" charset="0"/>
              </a:rPr>
              <a:t>3</a:t>
            </a:r>
            <a:endParaRPr lang="zh-CN" altLang="en-US" sz="12450" dirty="0">
              <a:solidFill>
                <a:srgbClr val="404585"/>
              </a:solidFill>
              <a:latin typeface="Impact" panose="020B0806030902050204" pitchFamily="34" charset="0"/>
            </a:endParaRPr>
          </a:p>
        </p:txBody>
      </p:sp>
    </p:spTree>
    <p:extLst>
      <p:ext uri="{BB962C8B-B14F-4D97-AF65-F5344CB8AC3E}">
        <p14:creationId xmlns:p14="http://schemas.microsoft.com/office/powerpoint/2010/main" val="1006581549"/>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52" presetClass="entr" presetSubtype="0" fill="hold" grpId="0" nodeType="clickEffect">
                                  <p:stCondLst>
                                    <p:cond delay="0"/>
                                  </p:stCondLst>
                                  <p:iterate type="lt">
                                    <p:tmPct val="26000"/>
                                  </p:iterate>
                                  <p:childTnLst>
                                    <p:set>
                                      <p:cBhvr>
                                        <p:cTn id="33" dur="1" fill="hold">
                                          <p:stCondLst>
                                            <p:cond delay="0"/>
                                          </p:stCondLst>
                                        </p:cTn>
                                        <p:tgtEl>
                                          <p:spTgt spid="8"/>
                                        </p:tgtEl>
                                        <p:attrNameLst>
                                          <p:attrName>style.visibility</p:attrName>
                                        </p:attrNameLst>
                                      </p:cBhvr>
                                      <p:to>
                                        <p:strVal val="visible"/>
                                      </p:to>
                                    </p:set>
                                    <p:animScale>
                                      <p:cBhvr>
                                        <p:cTn id="34"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8"/>
                                        </p:tgtEl>
                                        <p:attrNameLst>
                                          <p:attrName>ppt_x</p:attrName>
                                          <p:attrName>ppt_y</p:attrName>
                                        </p:attrNameLst>
                                      </p:cBhvr>
                                    </p:animMotion>
                                    <p:animEffect transition="in" filter="fade">
                                      <p:cBhvr>
                                        <p:cTn id="36" dur="1000"/>
                                        <p:tgtEl>
                                          <p:spTgt spid="8"/>
                                        </p:tgtEl>
                                      </p:cBhvr>
                                    </p:animEffect>
                                  </p:childTnLst>
                                </p:cTn>
                              </p:par>
                              <p:par>
                                <p:cTn id="37" presetID="52" presetClass="entr" presetSubtype="0" fill="hold" grpId="0" nodeType="withEffect">
                                  <p:stCondLst>
                                    <p:cond delay="0"/>
                                  </p:stCondLst>
                                  <p:iterate type="lt">
                                    <p:tmPct val="5417"/>
                                  </p:iterate>
                                  <p:childTnLst>
                                    <p:set>
                                      <p:cBhvr>
                                        <p:cTn id="38" dur="1" fill="hold">
                                          <p:stCondLst>
                                            <p:cond delay="0"/>
                                          </p:stCondLst>
                                        </p:cTn>
                                        <p:tgtEl>
                                          <p:spTgt spid="11"/>
                                        </p:tgtEl>
                                        <p:attrNameLst>
                                          <p:attrName>style.visibility</p:attrName>
                                        </p:attrNameLst>
                                      </p:cBhvr>
                                      <p:to>
                                        <p:strVal val="visible"/>
                                      </p:to>
                                    </p:set>
                                    <p:animScale>
                                      <p:cBhvr>
                                        <p:cTn id="39"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11"/>
                                        </p:tgtEl>
                                        <p:attrNameLst>
                                          <p:attrName>ppt_x</p:attrName>
                                          <p:attrName>ppt_y</p:attrName>
                                        </p:attrNameLst>
                                      </p:cBhvr>
                                    </p:animMotion>
                                    <p:animEffect transition="in" filter="fade">
                                      <p:cBhvr>
                                        <p:cTn id="4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4792" y="-64181"/>
            <a:ext cx="2800367" cy="1757762"/>
            <a:chOff x="-139723" y="-85574"/>
            <a:chExt cx="3733823" cy="2343682"/>
          </a:xfrm>
        </p:grpSpPr>
        <p:sp>
          <p:nvSpPr>
            <p:cNvPr id="5" name="等腰三角形 4"/>
            <p:cNvSpPr/>
            <p:nvPr/>
          </p:nvSpPr>
          <p:spPr>
            <a:xfrm rot="10800000">
              <a:off x="986266" y="7437"/>
              <a:ext cx="730501" cy="629742"/>
            </a:xfrm>
            <a:prstGeom prst="triangle">
              <a:avLst/>
            </a:prstGeom>
            <a:solidFill>
              <a:srgbClr val="F0CDE4"/>
            </a:solidFill>
            <a:ln w="3810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 name="等腰三角形 5"/>
            <p:cNvSpPr/>
            <p:nvPr/>
          </p:nvSpPr>
          <p:spPr>
            <a:xfrm rot="10800000">
              <a:off x="1243918" y="1440"/>
              <a:ext cx="653970" cy="563769"/>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l="11837" t="11938" b="5523"/>
            <a:stretch>
              <a:fillRect/>
            </a:stretch>
          </p:blipFill>
          <p:spPr>
            <a:xfrm rot="21199914">
              <a:off x="-139723" y="-85574"/>
              <a:ext cx="1703670" cy="2343682"/>
            </a:xfrm>
            <a:custGeom>
              <a:avLst/>
              <a:gdLst>
                <a:gd name="connsiteX0" fmla="*/ 5411369 w 5411369"/>
                <a:gd name="connsiteY0" fmla="*/ 7444244 h 7444244"/>
                <a:gd name="connsiteX1" fmla="*/ 0 w 5411369"/>
                <a:gd name="connsiteY1" fmla="*/ 6811608 h 7444244"/>
                <a:gd name="connsiteX2" fmla="*/ 796335 w 5411369"/>
                <a:gd name="connsiteY2" fmla="*/ 0 h 7444244"/>
                <a:gd name="connsiteX3" fmla="*/ 5411369 w 5411369"/>
                <a:gd name="connsiteY3" fmla="*/ 539537 h 7444244"/>
                <a:gd name="connsiteX4" fmla="*/ 5411369 w 5411369"/>
                <a:gd name="connsiteY4" fmla="*/ 7444244 h 7444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1369" h="7444244">
                  <a:moveTo>
                    <a:pt x="5411369" y="7444244"/>
                  </a:moveTo>
                  <a:lnTo>
                    <a:pt x="0" y="6811608"/>
                  </a:lnTo>
                  <a:lnTo>
                    <a:pt x="796335" y="0"/>
                  </a:lnTo>
                  <a:lnTo>
                    <a:pt x="5411369" y="539537"/>
                  </a:lnTo>
                  <a:lnTo>
                    <a:pt x="5411369" y="7444244"/>
                  </a:lnTo>
                  <a:close/>
                </a:path>
              </a:pathLst>
            </a:custGeom>
          </p:spPr>
        </p:pic>
        <p:sp>
          <p:nvSpPr>
            <p:cNvPr id="8" name="文本框 26"/>
            <p:cNvSpPr>
              <a:spLocks noChangeArrowheads="1"/>
            </p:cNvSpPr>
            <p:nvPr/>
          </p:nvSpPr>
          <p:spPr bwMode="auto">
            <a:xfrm>
              <a:off x="808530" y="559567"/>
              <a:ext cx="2785570" cy="523220"/>
            </a:xfrm>
            <a:prstGeom prst="rect">
              <a:avLst/>
            </a:prstGeom>
            <a:noFill/>
            <a:ln w="9525">
              <a:noFill/>
              <a:miter lim="800000"/>
            </a:ln>
          </p:spPr>
          <p:txBody>
            <a:bodyPr wrap="square" lIns="68580" tIns="34290" rIns="68580" bIns="34290">
              <a:spAutoFit/>
            </a:bodyPr>
            <a:lstStyle/>
            <a:p>
              <a:pPr algn="dist"/>
              <a:r>
                <a:rPr lang="zh-CN" altLang="en-US" sz="2100" b="1" dirty="0">
                  <a:solidFill>
                    <a:srgbClr val="404040"/>
                  </a:solidFill>
                  <a:latin typeface="华文细黑" panose="02010600040101010101" pitchFamily="2" charset="-122"/>
                  <a:ea typeface="华文细黑" panose="02010600040101010101" pitchFamily="2" charset="-122"/>
                  <a:sym typeface="宋体" panose="02010600030101010101" pitchFamily="2" charset="-122"/>
                </a:rPr>
                <a:t>模型假设</a:t>
              </a:r>
            </a:p>
          </p:txBody>
        </p:sp>
      </p:grpSp>
      <p:sp>
        <p:nvSpPr>
          <p:cNvPr id="9" name="任意多边形 35"/>
          <p:cNvSpPr>
            <a:spLocks noChangeArrowheads="1"/>
          </p:cNvSpPr>
          <p:nvPr/>
        </p:nvSpPr>
        <p:spPr bwMode="auto">
          <a:xfrm>
            <a:off x="1796653" y="2509837"/>
            <a:ext cx="1014413" cy="1309688"/>
          </a:xfrm>
          <a:custGeom>
            <a:avLst/>
            <a:gdLst>
              <a:gd name="T0" fmla="*/ 901473 w 1352638"/>
              <a:gd name="T1" fmla="*/ 16 h 1747217"/>
              <a:gd name="T2" fmla="*/ 974192 w 1352638"/>
              <a:gd name="T3" fmla="*/ 31619 h 1747217"/>
              <a:gd name="T4" fmla="*/ 1352550 w 1352638"/>
              <a:gd name="T5" fmla="*/ 423231 h 1747217"/>
              <a:gd name="T6" fmla="*/ 948292 w 1352638"/>
              <a:gd name="T7" fmla="*/ 813428 h 1747217"/>
              <a:gd name="T8" fmla="*/ 945734 w 1352638"/>
              <a:gd name="T9" fmla="*/ 959852 h 1747217"/>
              <a:gd name="T10" fmla="*/ 1312064 w 1352638"/>
              <a:gd name="T11" fmla="*/ 1339012 h 1747217"/>
              <a:gd name="T12" fmla="*/ 920260 w 1352638"/>
              <a:gd name="T13" fmla="*/ 1717186 h 1747217"/>
              <a:gd name="T14" fmla="*/ 773764 w 1352638"/>
              <a:gd name="T15" fmla="*/ 1714631 h 1747217"/>
              <a:gd name="T16" fmla="*/ 29077 w 1352638"/>
              <a:gd name="T17" fmla="*/ 943861 h 1747217"/>
              <a:gd name="T18" fmla="*/ 15 w 1352638"/>
              <a:gd name="T19" fmla="*/ 870119 h 1747217"/>
              <a:gd name="T20" fmla="*/ 31634 w 1352638"/>
              <a:gd name="T21" fmla="*/ 797436 h 1747217"/>
              <a:gd name="T22" fmla="*/ 827695 w 1352638"/>
              <a:gd name="T23" fmla="*/ 29064 h 1747217"/>
              <a:gd name="T24" fmla="*/ 901473 w 1352638"/>
              <a:gd name="T25" fmla="*/ 16 h 17472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52638"/>
              <a:gd name="T40" fmla="*/ 0 h 1747217"/>
              <a:gd name="T41" fmla="*/ 1352638 w 1352638"/>
              <a:gd name="T42" fmla="*/ 1747217 h 17472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52638" h="1747217">
                <a:moveTo>
                  <a:pt x="901532" y="16"/>
                </a:moveTo>
                <a:cubicBezTo>
                  <a:pt x="928044" y="479"/>
                  <a:pt x="954380" y="11056"/>
                  <a:pt x="974255" y="31637"/>
                </a:cubicBezTo>
                <a:lnTo>
                  <a:pt x="1352638" y="423465"/>
                </a:lnTo>
                <a:lnTo>
                  <a:pt x="948354" y="813878"/>
                </a:lnTo>
                <a:cubicBezTo>
                  <a:pt x="907190" y="853629"/>
                  <a:pt x="906046" y="919221"/>
                  <a:pt x="945796" y="960384"/>
                </a:cubicBezTo>
                <a:lnTo>
                  <a:pt x="1312149" y="1339753"/>
                </a:lnTo>
                <a:lnTo>
                  <a:pt x="920320" y="1718137"/>
                </a:lnTo>
                <a:cubicBezTo>
                  <a:pt x="879157" y="1757888"/>
                  <a:pt x="813565" y="1756743"/>
                  <a:pt x="773814" y="1715580"/>
                </a:cubicBezTo>
                <a:lnTo>
                  <a:pt x="29079" y="944384"/>
                </a:lnTo>
                <a:cubicBezTo>
                  <a:pt x="9203" y="923802"/>
                  <a:pt x="-448" y="897114"/>
                  <a:pt x="15" y="870601"/>
                </a:cubicBezTo>
                <a:cubicBezTo>
                  <a:pt x="478" y="844089"/>
                  <a:pt x="11055" y="817753"/>
                  <a:pt x="31636" y="797878"/>
                </a:cubicBezTo>
                <a:lnTo>
                  <a:pt x="827749" y="29080"/>
                </a:lnTo>
                <a:cubicBezTo>
                  <a:pt x="848331" y="9205"/>
                  <a:pt x="875020" y="-446"/>
                  <a:pt x="901532" y="16"/>
                </a:cubicBezTo>
                <a:close/>
              </a:path>
            </a:pathLst>
          </a:custGeom>
          <a:solidFill>
            <a:srgbClr val="404585"/>
          </a:solidFill>
          <a:ln>
            <a:noFill/>
          </a:ln>
        </p:spPr>
        <p:txBody>
          <a:bodyPr lIns="162000" tIns="0" rIns="0" bIns="0" anchor="ctr"/>
          <a:lstStyle/>
          <a:p>
            <a:pPr>
              <a:defRPr/>
            </a:pPr>
            <a:endParaRPr lang="zh-CN" altLang="en-US" sz="1500" b="1" kern="0" dirty="0">
              <a:solidFill>
                <a:schemeClr val="bg1"/>
              </a:solidFill>
              <a:latin typeface="微软雅黑" pitchFamily="34" charset="-122"/>
              <a:ea typeface="微软雅黑" pitchFamily="34" charset="-122"/>
            </a:endParaRPr>
          </a:p>
        </p:txBody>
      </p:sp>
      <p:sp>
        <p:nvSpPr>
          <p:cNvPr id="10" name="任意多边形 36"/>
          <p:cNvSpPr>
            <a:spLocks noChangeArrowheads="1"/>
          </p:cNvSpPr>
          <p:nvPr/>
        </p:nvSpPr>
        <p:spPr bwMode="auto">
          <a:xfrm>
            <a:off x="1820466" y="1789510"/>
            <a:ext cx="1312069" cy="1008459"/>
          </a:xfrm>
          <a:custGeom>
            <a:avLst/>
            <a:gdLst>
              <a:gd name="T0" fmla="*/ 861672 w 1747878"/>
              <a:gd name="T1" fmla="*/ 0 h 1344614"/>
              <a:gd name="T2" fmla="*/ 934935 w 1747878"/>
              <a:gd name="T3" fmla="*/ 30347 h 1344614"/>
              <a:gd name="T4" fmla="*/ 1717492 w 1747878"/>
              <a:gd name="T5" fmla="*/ 812921 h 1344614"/>
              <a:gd name="T6" fmla="*/ 1717492 w 1747878"/>
              <a:gd name="T7" fmla="*/ 959449 h 1344614"/>
              <a:gd name="T8" fmla="*/ 1332337 w 1747878"/>
              <a:gd name="T9" fmla="*/ 1344613 h 1344614"/>
              <a:gd name="T10" fmla="*/ 934936 w 1747878"/>
              <a:gd name="T11" fmla="*/ 947204 h 1344614"/>
              <a:gd name="T12" fmla="*/ 788411 w 1747878"/>
              <a:gd name="T13" fmla="*/ 947204 h 1344614"/>
              <a:gd name="T14" fmla="*/ 415502 w 1747878"/>
              <a:gd name="T15" fmla="*/ 1320121 h 1344614"/>
              <a:gd name="T16" fmla="*/ 30346 w 1747878"/>
              <a:gd name="T17" fmla="*/ 934956 h 1344614"/>
              <a:gd name="T18" fmla="*/ 30346 w 1747878"/>
              <a:gd name="T19" fmla="*/ 788428 h 1344614"/>
              <a:gd name="T20" fmla="*/ 788410 w 1747878"/>
              <a:gd name="T21" fmla="*/ 30347 h 1344614"/>
              <a:gd name="T22" fmla="*/ 861672 w 1747878"/>
              <a:gd name="T23" fmla="*/ 0 h 13446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47878"/>
              <a:gd name="T37" fmla="*/ 0 h 1344614"/>
              <a:gd name="T38" fmla="*/ 1747878 w 1747878"/>
              <a:gd name="T39" fmla="*/ 1344614 h 13446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47878" h="1344614">
                <a:moveTo>
                  <a:pt x="861692" y="0"/>
                </a:moveTo>
                <a:cubicBezTo>
                  <a:pt x="888209" y="0"/>
                  <a:pt x="914725" y="10116"/>
                  <a:pt x="934956" y="30347"/>
                </a:cubicBezTo>
                <a:lnTo>
                  <a:pt x="1717531" y="812922"/>
                </a:lnTo>
                <a:cubicBezTo>
                  <a:pt x="1757994" y="853385"/>
                  <a:pt x="1757994" y="918988"/>
                  <a:pt x="1717531" y="959450"/>
                </a:cubicBezTo>
                <a:lnTo>
                  <a:pt x="1332367" y="1344614"/>
                </a:lnTo>
                <a:lnTo>
                  <a:pt x="934957" y="947205"/>
                </a:lnTo>
                <a:cubicBezTo>
                  <a:pt x="894494" y="906741"/>
                  <a:pt x="828892" y="906742"/>
                  <a:pt x="788429" y="947205"/>
                </a:cubicBezTo>
                <a:lnTo>
                  <a:pt x="415512" y="1320122"/>
                </a:lnTo>
                <a:lnTo>
                  <a:pt x="30347" y="934957"/>
                </a:lnTo>
                <a:cubicBezTo>
                  <a:pt x="-10116" y="894494"/>
                  <a:pt x="-10116" y="828891"/>
                  <a:pt x="30347" y="788429"/>
                </a:cubicBezTo>
                <a:lnTo>
                  <a:pt x="788428" y="30347"/>
                </a:lnTo>
                <a:cubicBezTo>
                  <a:pt x="808660" y="10115"/>
                  <a:pt x="835176" y="0"/>
                  <a:pt x="861692" y="0"/>
                </a:cubicBezTo>
                <a:close/>
              </a:path>
            </a:pathLst>
          </a:custGeom>
          <a:solidFill>
            <a:srgbClr val="404585"/>
          </a:solidFill>
          <a:ln>
            <a:noFill/>
          </a:ln>
        </p:spPr>
        <p:txBody>
          <a:bodyPr lIns="0" tIns="0" rIns="0" bIns="162000" anchor="ctr"/>
          <a:lstStyle/>
          <a:p>
            <a:pPr algn="ctr">
              <a:defRPr/>
            </a:pPr>
            <a:endParaRPr lang="zh-CN" altLang="en-US" sz="1500" b="1" kern="0" dirty="0">
              <a:solidFill>
                <a:schemeClr val="bg1"/>
              </a:solidFill>
              <a:latin typeface="微软雅黑" pitchFamily="34" charset="-122"/>
              <a:ea typeface="微软雅黑" pitchFamily="34" charset="-122"/>
            </a:endParaRPr>
          </a:p>
        </p:txBody>
      </p:sp>
      <p:sp>
        <p:nvSpPr>
          <p:cNvPr id="11" name="任意多边形 37"/>
          <p:cNvSpPr>
            <a:spLocks noChangeArrowheads="1"/>
          </p:cNvSpPr>
          <p:nvPr/>
        </p:nvSpPr>
        <p:spPr bwMode="auto">
          <a:xfrm>
            <a:off x="2844403" y="1813323"/>
            <a:ext cx="1014413" cy="1310878"/>
          </a:xfrm>
          <a:custGeom>
            <a:avLst/>
            <a:gdLst>
              <a:gd name="T0" fmla="*/ 506068 w 1352638"/>
              <a:gd name="T1" fmla="*/ 15 h 1747216"/>
              <a:gd name="T2" fmla="*/ 578786 w 1352638"/>
              <a:gd name="T3" fmla="*/ 31647 h 1747216"/>
              <a:gd name="T4" fmla="*/ 1323474 w 1352638"/>
              <a:gd name="T5" fmla="*/ 803119 h 1747216"/>
              <a:gd name="T6" fmla="*/ 1352535 w 1352638"/>
              <a:gd name="T7" fmla="*/ 876927 h 1747216"/>
              <a:gd name="T8" fmla="*/ 1320917 w 1352638"/>
              <a:gd name="T9" fmla="*/ 949676 h 1747216"/>
              <a:gd name="T10" fmla="*/ 524855 w 1352638"/>
              <a:gd name="T11" fmla="*/ 1718748 h 1747216"/>
              <a:gd name="T12" fmla="*/ 378358 w 1352638"/>
              <a:gd name="T13" fmla="*/ 1716190 h 1747216"/>
              <a:gd name="T14" fmla="*/ 0 w 1352638"/>
              <a:gd name="T15" fmla="*/ 1324223 h 1747216"/>
              <a:gd name="T16" fmla="*/ 404259 w 1352638"/>
              <a:gd name="T17" fmla="*/ 933670 h 1747216"/>
              <a:gd name="T18" fmla="*/ 406816 w 1352638"/>
              <a:gd name="T19" fmla="*/ 787113 h 1747216"/>
              <a:gd name="T20" fmla="*/ 40487 w 1352638"/>
              <a:gd name="T21" fmla="*/ 407608 h 1747216"/>
              <a:gd name="T22" fmla="*/ 432290 w 1352638"/>
              <a:gd name="T23" fmla="*/ 29089 h 1747216"/>
              <a:gd name="T24" fmla="*/ 506068 w 1352638"/>
              <a:gd name="T25" fmla="*/ 15 h 1747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52638"/>
              <a:gd name="T40" fmla="*/ 0 h 1747216"/>
              <a:gd name="T41" fmla="*/ 1352638 w 1352638"/>
              <a:gd name="T42" fmla="*/ 1747216 h 17472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52638" h="1747216">
                <a:moveTo>
                  <a:pt x="506101" y="15"/>
                </a:moveTo>
                <a:cubicBezTo>
                  <a:pt x="532613" y="478"/>
                  <a:pt x="558949" y="11055"/>
                  <a:pt x="578824" y="31636"/>
                </a:cubicBezTo>
                <a:lnTo>
                  <a:pt x="1323560" y="802833"/>
                </a:lnTo>
                <a:cubicBezTo>
                  <a:pt x="1343435" y="823414"/>
                  <a:pt x="1353086" y="850103"/>
                  <a:pt x="1352623" y="876615"/>
                </a:cubicBezTo>
                <a:cubicBezTo>
                  <a:pt x="1352161" y="903128"/>
                  <a:pt x="1341584" y="929463"/>
                  <a:pt x="1321003" y="949338"/>
                </a:cubicBezTo>
                <a:lnTo>
                  <a:pt x="524889" y="1718136"/>
                </a:lnTo>
                <a:cubicBezTo>
                  <a:pt x="483726" y="1757887"/>
                  <a:pt x="418134" y="1756742"/>
                  <a:pt x="378383" y="1715579"/>
                </a:cubicBezTo>
                <a:lnTo>
                  <a:pt x="0" y="1323752"/>
                </a:lnTo>
                <a:lnTo>
                  <a:pt x="404285" y="933338"/>
                </a:lnTo>
                <a:cubicBezTo>
                  <a:pt x="445448" y="893587"/>
                  <a:pt x="446593" y="827995"/>
                  <a:pt x="406842" y="786833"/>
                </a:cubicBezTo>
                <a:lnTo>
                  <a:pt x="40490" y="407463"/>
                </a:lnTo>
                <a:lnTo>
                  <a:pt x="432318" y="29079"/>
                </a:lnTo>
                <a:cubicBezTo>
                  <a:pt x="452900" y="9204"/>
                  <a:pt x="479589" y="-448"/>
                  <a:pt x="506101" y="15"/>
                </a:cubicBezTo>
                <a:close/>
              </a:path>
            </a:pathLst>
          </a:custGeom>
          <a:solidFill>
            <a:srgbClr val="404585"/>
          </a:solidFill>
          <a:ln>
            <a:noFill/>
          </a:ln>
        </p:spPr>
        <p:txBody>
          <a:bodyPr lIns="0" tIns="0" rIns="162000" bIns="0" anchor="ctr"/>
          <a:lstStyle/>
          <a:p>
            <a:pPr algn="r">
              <a:defRPr/>
            </a:pPr>
            <a:endParaRPr lang="zh-CN" altLang="en-US" sz="1500" b="1" kern="0" dirty="0">
              <a:solidFill>
                <a:schemeClr val="bg1"/>
              </a:solidFill>
              <a:latin typeface="微软雅黑" pitchFamily="34" charset="-122"/>
              <a:ea typeface="微软雅黑" pitchFamily="34" charset="-122"/>
            </a:endParaRPr>
          </a:p>
        </p:txBody>
      </p:sp>
      <p:sp>
        <p:nvSpPr>
          <p:cNvPr id="12" name="任意多边形 38"/>
          <p:cNvSpPr>
            <a:spLocks noChangeArrowheads="1"/>
          </p:cNvSpPr>
          <p:nvPr/>
        </p:nvSpPr>
        <p:spPr bwMode="auto">
          <a:xfrm>
            <a:off x="2518173" y="2838450"/>
            <a:ext cx="1312069" cy="1014413"/>
          </a:xfrm>
          <a:custGeom>
            <a:avLst/>
            <a:gdLst>
              <a:gd name="T0" fmla="*/ 423615 w 1747216"/>
              <a:gd name="T1" fmla="*/ 0 h 1352638"/>
              <a:gd name="T2" fmla="*/ 814167 w 1747216"/>
              <a:gd name="T3" fmla="*/ 404259 h 1352638"/>
              <a:gd name="T4" fmla="*/ 960725 w 1747216"/>
              <a:gd name="T5" fmla="*/ 406816 h 1352638"/>
              <a:gd name="T6" fmla="*/ 1340229 w 1747216"/>
              <a:gd name="T7" fmla="*/ 40487 h 1352638"/>
              <a:gd name="T8" fmla="*/ 1718748 w 1747216"/>
              <a:gd name="T9" fmla="*/ 432290 h 1352638"/>
              <a:gd name="T10" fmla="*/ 1716190 w 1747216"/>
              <a:gd name="T11" fmla="*/ 578786 h 1352638"/>
              <a:gd name="T12" fmla="*/ 944719 w 1747216"/>
              <a:gd name="T13" fmla="*/ 1323474 h 1352638"/>
              <a:gd name="T14" fmla="*/ 870910 w 1747216"/>
              <a:gd name="T15" fmla="*/ 1352535 h 1352638"/>
              <a:gd name="T16" fmla="*/ 798161 w 1747216"/>
              <a:gd name="T17" fmla="*/ 1320917 h 1352638"/>
              <a:gd name="T18" fmla="*/ 29089 w 1747216"/>
              <a:gd name="T19" fmla="*/ 524855 h 1352638"/>
              <a:gd name="T20" fmla="*/ 31647 w 1747216"/>
              <a:gd name="T21" fmla="*/ 378358 h 13526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47216"/>
              <a:gd name="T34" fmla="*/ 0 h 1352638"/>
              <a:gd name="T35" fmla="*/ 1747216 w 1747216"/>
              <a:gd name="T36" fmla="*/ 1352638 h 13526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47216" h="1352638">
                <a:moveTo>
                  <a:pt x="423464" y="0"/>
                </a:moveTo>
                <a:lnTo>
                  <a:pt x="813877" y="404285"/>
                </a:lnTo>
                <a:cubicBezTo>
                  <a:pt x="853628" y="445448"/>
                  <a:pt x="919220" y="446592"/>
                  <a:pt x="960383" y="406842"/>
                </a:cubicBezTo>
                <a:lnTo>
                  <a:pt x="1339752" y="40490"/>
                </a:lnTo>
                <a:lnTo>
                  <a:pt x="1718136" y="432318"/>
                </a:lnTo>
                <a:cubicBezTo>
                  <a:pt x="1757887" y="473481"/>
                  <a:pt x="1756742" y="539074"/>
                  <a:pt x="1715579" y="578824"/>
                </a:cubicBezTo>
                <a:lnTo>
                  <a:pt x="944383" y="1323560"/>
                </a:lnTo>
                <a:cubicBezTo>
                  <a:pt x="923801" y="1343435"/>
                  <a:pt x="897113" y="1353086"/>
                  <a:pt x="870600" y="1352623"/>
                </a:cubicBezTo>
                <a:cubicBezTo>
                  <a:pt x="844088" y="1352161"/>
                  <a:pt x="817752" y="1341584"/>
                  <a:pt x="797877" y="1321003"/>
                </a:cubicBezTo>
                <a:lnTo>
                  <a:pt x="29079" y="524889"/>
                </a:lnTo>
                <a:cubicBezTo>
                  <a:pt x="-10671" y="483726"/>
                  <a:pt x="-9526" y="418134"/>
                  <a:pt x="31636" y="378383"/>
                </a:cubicBezTo>
                <a:lnTo>
                  <a:pt x="423464" y="0"/>
                </a:lnTo>
                <a:close/>
              </a:path>
            </a:pathLst>
          </a:custGeom>
          <a:solidFill>
            <a:srgbClr val="404585"/>
          </a:solidFill>
          <a:ln>
            <a:noFill/>
          </a:ln>
        </p:spPr>
        <p:txBody>
          <a:bodyPr lIns="0" tIns="162000" rIns="0" bIns="0" anchor="ctr"/>
          <a:lstStyle/>
          <a:p>
            <a:pPr algn="ctr">
              <a:defRPr/>
            </a:pPr>
            <a:endParaRPr lang="zh-CN" altLang="en-US" sz="1500" b="1" kern="0" dirty="0">
              <a:solidFill>
                <a:schemeClr val="bg1"/>
              </a:solidFill>
              <a:latin typeface="微软雅黑" pitchFamily="34" charset="-122"/>
              <a:ea typeface="微软雅黑" pitchFamily="34" charset="-122"/>
            </a:endParaRPr>
          </a:p>
        </p:txBody>
      </p:sp>
      <p:sp>
        <p:nvSpPr>
          <p:cNvPr id="13" name="矩形 39"/>
          <p:cNvSpPr>
            <a:spLocks noChangeArrowheads="1"/>
          </p:cNvSpPr>
          <p:nvPr/>
        </p:nvSpPr>
        <p:spPr bwMode="auto">
          <a:xfrm>
            <a:off x="3910092" y="2235200"/>
            <a:ext cx="1357313" cy="107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p>
            <a:pPr>
              <a:lnSpc>
                <a:spcPct val="120000"/>
              </a:lnSpc>
              <a:defRPr/>
            </a:pPr>
            <a:r>
              <a:rPr lang="en-US" altLang="zh-CN" sz="1200" dirty="0">
                <a:latin typeface="微软雅黑" pitchFamily="34" charset="-122"/>
                <a:ea typeface="微软雅黑" pitchFamily="34" charset="-122"/>
              </a:rPr>
              <a:t>(4)</a:t>
            </a:r>
            <a:r>
              <a:rPr lang="zh-CN" altLang="en-US" sz="1200" dirty="0">
                <a:latin typeface="微软雅黑" pitchFamily="34" charset="-122"/>
                <a:ea typeface="微软雅黑" pitchFamily="34" charset="-122"/>
              </a:rPr>
              <a:t>假设</a:t>
            </a:r>
            <a:r>
              <a:rPr lang="en-US" altLang="zh-CN" sz="1200" dirty="0">
                <a:latin typeface="微软雅黑" pitchFamily="34" charset="-122"/>
                <a:ea typeface="微软雅黑" pitchFamily="34" charset="-122"/>
              </a:rPr>
              <a:t>14-49</a:t>
            </a:r>
            <a:r>
              <a:rPr lang="zh-CN" altLang="en-US" sz="1200" dirty="0">
                <a:latin typeface="微软雅黑" pitchFamily="34" charset="-122"/>
                <a:ea typeface="微软雅黑" pitchFamily="34" charset="-122"/>
              </a:rPr>
              <a:t>岁为可生育年龄，不在该年龄段的人假设为不可生育。</a:t>
            </a:r>
            <a:endParaRPr lang="en-US" sz="1200" kern="0" dirty="0">
              <a:solidFill>
                <a:schemeClr val="tx1">
                  <a:lumMod val="75000"/>
                  <a:lumOff val="25000"/>
                </a:schemeClr>
              </a:solidFill>
              <a:latin typeface="微软雅黑" pitchFamily="34" charset="-122"/>
              <a:ea typeface="微软雅黑" pitchFamily="34" charset="-122"/>
            </a:endParaRPr>
          </a:p>
        </p:txBody>
      </p:sp>
      <p:sp>
        <p:nvSpPr>
          <p:cNvPr id="14" name="矩形 40"/>
          <p:cNvSpPr>
            <a:spLocks noChangeArrowheads="1"/>
          </p:cNvSpPr>
          <p:nvPr/>
        </p:nvSpPr>
        <p:spPr bwMode="auto">
          <a:xfrm>
            <a:off x="2266077" y="3993039"/>
            <a:ext cx="1584563" cy="629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p>
            <a:pPr>
              <a:lnSpc>
                <a:spcPct val="120000"/>
              </a:lnSpc>
              <a:defRPr/>
            </a:pPr>
            <a:r>
              <a:rPr lang="en-US" altLang="zh-CN" sz="1200" dirty="0">
                <a:latin typeface="微软雅黑" pitchFamily="34" charset="-122"/>
                <a:ea typeface="微软雅黑" pitchFamily="34" charset="-122"/>
              </a:rPr>
              <a:t>(3)</a:t>
            </a:r>
            <a:r>
              <a:rPr lang="zh-CN" altLang="en-US" sz="1200" dirty="0">
                <a:latin typeface="微软雅黑" pitchFamily="34" charset="-122"/>
                <a:ea typeface="微软雅黑" pitchFamily="34" charset="-122"/>
              </a:rPr>
              <a:t>不考虑民族差别，默认各民族人口总数带来的影响相同。</a:t>
            </a:r>
            <a:endParaRPr lang="en-US" sz="1200" kern="0" dirty="0">
              <a:solidFill>
                <a:schemeClr val="tx1">
                  <a:lumMod val="75000"/>
                  <a:lumOff val="25000"/>
                </a:schemeClr>
              </a:solidFill>
              <a:latin typeface="微软雅黑" pitchFamily="34" charset="-122"/>
              <a:ea typeface="微软雅黑" pitchFamily="34" charset="-122"/>
            </a:endParaRPr>
          </a:p>
        </p:txBody>
      </p:sp>
      <p:sp>
        <p:nvSpPr>
          <p:cNvPr id="15" name="矩形 41"/>
          <p:cNvSpPr>
            <a:spLocks noChangeArrowheads="1"/>
          </p:cNvSpPr>
          <p:nvPr/>
        </p:nvSpPr>
        <p:spPr bwMode="auto">
          <a:xfrm>
            <a:off x="1916827" y="863600"/>
            <a:ext cx="2269093" cy="86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p>
            <a:pPr>
              <a:lnSpc>
                <a:spcPct val="120000"/>
              </a:lnSpc>
              <a:defRPr/>
            </a:pPr>
            <a:r>
              <a:rPr lang="en-US" altLang="zh-CN" sz="1200" dirty="0">
                <a:latin typeface="微软雅黑" pitchFamily="34" charset="-122"/>
                <a:ea typeface="微软雅黑" pitchFamily="34" charset="-122"/>
              </a:rPr>
              <a:t>(1)</a:t>
            </a:r>
            <a:r>
              <a:rPr lang="zh-CN" altLang="en-US" sz="1200" dirty="0">
                <a:latin typeface="微软雅黑" pitchFamily="34" charset="-122"/>
                <a:ea typeface="微软雅黑" pitchFamily="34" charset="-122"/>
              </a:rPr>
              <a:t>不考虑受教育程度，城乡镇，单个区域，港澳台等因素对总人口数的影响</a:t>
            </a:r>
            <a:r>
              <a:rPr lang="zh-CN" altLang="en-US" sz="1200" dirty="0"/>
              <a:t>。</a:t>
            </a:r>
            <a:endParaRPr lang="en-US" sz="1200" kern="0" dirty="0">
              <a:solidFill>
                <a:schemeClr val="tx1">
                  <a:lumMod val="75000"/>
                  <a:lumOff val="25000"/>
                </a:schemeClr>
              </a:solidFill>
              <a:latin typeface="微软雅黑" pitchFamily="34" charset="-122"/>
              <a:ea typeface="微软雅黑" pitchFamily="34" charset="-122"/>
            </a:endParaRPr>
          </a:p>
        </p:txBody>
      </p:sp>
      <p:sp>
        <p:nvSpPr>
          <p:cNvPr id="16" name="矩形 42"/>
          <p:cNvSpPr>
            <a:spLocks noChangeArrowheads="1"/>
          </p:cNvSpPr>
          <p:nvPr/>
        </p:nvSpPr>
        <p:spPr bwMode="auto">
          <a:xfrm>
            <a:off x="152400" y="2377441"/>
            <a:ext cx="1798320" cy="971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p>
            <a:pPr>
              <a:lnSpc>
                <a:spcPct val="120000"/>
              </a:lnSpc>
              <a:defRPr/>
            </a:pPr>
            <a:r>
              <a:rPr lang="en-US" altLang="zh-CN" sz="1200" dirty="0">
                <a:latin typeface="微软雅黑" pitchFamily="34" charset="-122"/>
                <a:ea typeface="微软雅黑" pitchFamily="34" charset="-122"/>
              </a:rPr>
              <a:t>(2)</a:t>
            </a:r>
            <a:r>
              <a:rPr lang="zh-CN" altLang="en-US" sz="1200" dirty="0">
                <a:latin typeface="微软雅黑" pitchFamily="34" charset="-122"/>
                <a:ea typeface="微软雅黑" pitchFamily="34" charset="-122"/>
              </a:rPr>
              <a:t>不考虑不可抗力因素</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如重大自然灾害和战争对人口总数的影响</a:t>
            </a:r>
            <a:r>
              <a:rPr lang="zh-CN" altLang="en-US" sz="1200" dirty="0"/>
              <a:t>。</a:t>
            </a:r>
            <a:endParaRPr lang="en-US" sz="1200" kern="0" dirty="0">
              <a:solidFill>
                <a:schemeClr val="tx1">
                  <a:lumMod val="75000"/>
                  <a:lumOff val="25000"/>
                </a:schemeClr>
              </a:solidFill>
              <a:latin typeface="微软雅黑" pitchFamily="34" charset="-122"/>
              <a:ea typeface="微软雅黑" pitchFamily="34" charset="-122"/>
            </a:endParaRPr>
          </a:p>
        </p:txBody>
      </p:sp>
      <p:sp>
        <p:nvSpPr>
          <p:cNvPr id="19" name="文本框 14"/>
          <p:cNvSpPr txBox="1">
            <a:spLocks noChangeArrowheads="1"/>
          </p:cNvSpPr>
          <p:nvPr/>
        </p:nvSpPr>
        <p:spPr bwMode="auto">
          <a:xfrm>
            <a:off x="5511959" y="650240"/>
            <a:ext cx="299196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endParaRPr lang="en-US" altLang="zh-CN" sz="1200" dirty="0">
              <a:latin typeface="微软雅黑" pitchFamily="34" charset="-122"/>
              <a:ea typeface="微软雅黑" pitchFamily="34" charset="-122"/>
            </a:endParaRPr>
          </a:p>
          <a:p>
            <a:endParaRPr lang="en-US" altLang="zh-CN" sz="1200" dirty="0">
              <a:latin typeface="微软雅黑" pitchFamily="34" charset="-122"/>
              <a:ea typeface="微软雅黑" pitchFamily="34" charset="-122"/>
            </a:endParaRPr>
          </a:p>
          <a:p>
            <a:r>
              <a:rPr lang="en-US" altLang="zh-CN" sz="1200" dirty="0">
                <a:latin typeface="微软雅黑" pitchFamily="34" charset="-122"/>
                <a:ea typeface="微软雅黑" pitchFamily="34" charset="-122"/>
              </a:rPr>
              <a:t>(5)</a:t>
            </a:r>
            <a:r>
              <a:rPr lang="zh-CN" altLang="en-US" sz="1200" dirty="0">
                <a:latin typeface="微软雅黑" pitchFamily="34" charset="-122"/>
                <a:ea typeface="微软雅黑" pitchFamily="34" charset="-122"/>
              </a:rPr>
              <a:t>假设本问题所研究的是一个封闭系统，即不考虑我国与其它国家的人口迁移问题。</a:t>
            </a:r>
            <a:endParaRPr lang="en-US" altLang="zh-CN" sz="1200" dirty="0">
              <a:latin typeface="微软雅黑" pitchFamily="34" charset="-122"/>
              <a:ea typeface="微软雅黑" pitchFamily="34" charset="-122"/>
            </a:endParaRPr>
          </a:p>
          <a:p>
            <a:endParaRPr lang="en-US" altLang="zh-CN" sz="1200" dirty="0">
              <a:latin typeface="微软雅黑" pitchFamily="34" charset="-122"/>
              <a:ea typeface="微软雅黑" pitchFamily="34" charset="-122"/>
            </a:endParaRPr>
          </a:p>
          <a:p>
            <a:endParaRPr lang="en-US" altLang="zh-CN" sz="1200" dirty="0">
              <a:latin typeface="微软雅黑" pitchFamily="34" charset="-122"/>
              <a:ea typeface="微软雅黑" pitchFamily="34" charset="-122"/>
            </a:endParaRPr>
          </a:p>
          <a:p>
            <a:endParaRPr lang="zh-CN" altLang="en-US" sz="1200" dirty="0">
              <a:latin typeface="微软雅黑" pitchFamily="34" charset="-122"/>
              <a:ea typeface="微软雅黑" pitchFamily="34" charset="-122"/>
            </a:endParaRPr>
          </a:p>
          <a:p>
            <a:r>
              <a:rPr lang="en-US" altLang="zh-CN" sz="1200" dirty="0">
                <a:latin typeface="微软雅黑" pitchFamily="34" charset="-122"/>
                <a:ea typeface="微软雅黑" pitchFamily="34" charset="-122"/>
              </a:rPr>
              <a:t>(6)</a:t>
            </a:r>
            <a:r>
              <a:rPr lang="zh-CN" altLang="en-US" sz="1200" dirty="0">
                <a:latin typeface="微软雅黑" pitchFamily="34" charset="-122"/>
                <a:ea typeface="微软雅黑" pitchFamily="34" charset="-122"/>
              </a:rPr>
              <a:t>单独二胎政策下，假设的各个年龄段变化的生育率合理</a:t>
            </a:r>
            <a:endParaRPr lang="en-US" altLang="zh-CN" sz="1200" dirty="0">
              <a:latin typeface="微软雅黑" pitchFamily="34" charset="-122"/>
              <a:ea typeface="微软雅黑" pitchFamily="34" charset="-122"/>
            </a:endParaRPr>
          </a:p>
          <a:p>
            <a:endParaRPr lang="en-US" altLang="zh-CN" sz="1200" dirty="0">
              <a:latin typeface="微软雅黑" pitchFamily="34" charset="-122"/>
              <a:ea typeface="微软雅黑" pitchFamily="34" charset="-122"/>
            </a:endParaRPr>
          </a:p>
          <a:p>
            <a:endParaRPr lang="en-US" altLang="zh-CN" sz="1200" dirty="0">
              <a:latin typeface="微软雅黑" pitchFamily="34" charset="-122"/>
              <a:ea typeface="微软雅黑" pitchFamily="34" charset="-122"/>
            </a:endParaRPr>
          </a:p>
          <a:p>
            <a:endParaRPr lang="zh-CN" altLang="en-US" sz="1200" dirty="0">
              <a:latin typeface="微软雅黑" pitchFamily="34" charset="-122"/>
              <a:ea typeface="微软雅黑" pitchFamily="34" charset="-122"/>
            </a:endParaRPr>
          </a:p>
          <a:p>
            <a:r>
              <a:rPr lang="en-US" altLang="zh-CN" sz="1200" dirty="0">
                <a:latin typeface="微软雅黑" pitchFamily="34" charset="-122"/>
                <a:ea typeface="微软雅黑" pitchFamily="34" charset="-122"/>
              </a:rPr>
              <a:t>(7)</a:t>
            </a:r>
            <a:r>
              <a:rPr lang="zh-CN" altLang="en-US" sz="1200" dirty="0">
                <a:latin typeface="微软雅黑" pitchFamily="34" charset="-122"/>
                <a:ea typeface="微软雅黑" pitchFamily="34" charset="-122"/>
              </a:rPr>
              <a:t>假设各个年龄段死亡率相同</a:t>
            </a:r>
            <a:endParaRPr lang="en-US" altLang="zh-CN" sz="1200" dirty="0">
              <a:latin typeface="微软雅黑" pitchFamily="34" charset="-122"/>
              <a:ea typeface="微软雅黑" pitchFamily="34" charset="-122"/>
            </a:endParaRPr>
          </a:p>
          <a:p>
            <a:endParaRPr lang="en-US" altLang="zh-CN" sz="1200" dirty="0">
              <a:latin typeface="微软雅黑" pitchFamily="34" charset="-122"/>
              <a:ea typeface="微软雅黑" pitchFamily="34" charset="-122"/>
            </a:endParaRPr>
          </a:p>
          <a:p>
            <a:endParaRPr lang="en-US" altLang="zh-CN" sz="1200" dirty="0">
              <a:latin typeface="微软雅黑" pitchFamily="34" charset="-122"/>
              <a:ea typeface="微软雅黑" pitchFamily="34" charset="-122"/>
            </a:endParaRPr>
          </a:p>
          <a:p>
            <a:endParaRPr lang="zh-CN" altLang="en-US" sz="1200" dirty="0">
              <a:latin typeface="微软雅黑" pitchFamily="34" charset="-122"/>
              <a:ea typeface="微软雅黑" pitchFamily="34" charset="-122"/>
            </a:endParaRPr>
          </a:p>
          <a:p>
            <a:r>
              <a:rPr lang="en-US" altLang="zh-CN" sz="1200" dirty="0">
                <a:latin typeface="微软雅黑" pitchFamily="34" charset="-122"/>
                <a:ea typeface="微软雅黑" pitchFamily="34" charset="-122"/>
              </a:rPr>
              <a:t>(8)</a:t>
            </a:r>
            <a:r>
              <a:rPr lang="zh-CN" altLang="en-US" sz="1200" dirty="0">
                <a:latin typeface="微软雅黑" pitchFamily="34" charset="-122"/>
                <a:ea typeface="微软雅黑" pitchFamily="34" charset="-122"/>
              </a:rPr>
              <a:t>假设放开三胎和全面放开政策对不同年龄段妇女生育意愿的影响一致 </a:t>
            </a:r>
            <a:endParaRPr lang="zh-CN" altLang="en-US" sz="12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470123671"/>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par>
                          <p:cTn id="29" fill="hold">
                            <p:stCondLst>
                              <p:cond delay="1000"/>
                            </p:stCondLst>
                            <p:childTnLst>
                              <p:par>
                                <p:cTn id="30" presetID="1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p:tgtEl>
                                          <p:spTgt spid="15"/>
                                        </p:tgtEl>
                                        <p:attrNameLst>
                                          <p:attrName>ppt_y</p:attrName>
                                        </p:attrNameLst>
                                      </p:cBhvr>
                                      <p:tavLst>
                                        <p:tav tm="0">
                                          <p:val>
                                            <p:strVal val="#ppt_y+#ppt_h*1.125000"/>
                                          </p:val>
                                        </p:tav>
                                        <p:tav tm="100000">
                                          <p:val>
                                            <p:strVal val="#ppt_y"/>
                                          </p:val>
                                        </p:tav>
                                      </p:tavLst>
                                    </p:anim>
                                    <p:animEffect transition="in" filter="wipe(up)">
                                      <p:cBhvr>
                                        <p:cTn id="33" dur="500"/>
                                        <p:tgtEl>
                                          <p:spTgt spid="15"/>
                                        </p:tgtEl>
                                      </p:cBhvr>
                                    </p:animEffect>
                                  </p:childTnLst>
                                </p:cTn>
                              </p:par>
                              <p:par>
                                <p:cTn id="34" presetID="12" presetClass="entr" presetSubtype="2"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p:tgtEl>
                                          <p:spTgt spid="16"/>
                                        </p:tgtEl>
                                        <p:attrNameLst>
                                          <p:attrName>ppt_x</p:attrName>
                                        </p:attrNameLst>
                                      </p:cBhvr>
                                      <p:tavLst>
                                        <p:tav tm="0">
                                          <p:val>
                                            <p:strVal val="#ppt_x+#ppt_w*1.125000"/>
                                          </p:val>
                                        </p:tav>
                                        <p:tav tm="100000">
                                          <p:val>
                                            <p:strVal val="#ppt_x"/>
                                          </p:val>
                                        </p:tav>
                                      </p:tavLst>
                                    </p:anim>
                                    <p:animEffect transition="in" filter="wipe(left)">
                                      <p:cBhvr>
                                        <p:cTn id="37" dur="500"/>
                                        <p:tgtEl>
                                          <p:spTgt spid="16"/>
                                        </p:tgtEl>
                                      </p:cBhvr>
                                    </p:animEffect>
                                  </p:childTnLst>
                                </p:cTn>
                              </p:par>
                              <p:par>
                                <p:cTn id="38" presetID="12" presetClass="entr" presetSubtype="1"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p:tgtEl>
                                          <p:spTgt spid="14"/>
                                        </p:tgtEl>
                                        <p:attrNameLst>
                                          <p:attrName>ppt_y</p:attrName>
                                        </p:attrNameLst>
                                      </p:cBhvr>
                                      <p:tavLst>
                                        <p:tav tm="0">
                                          <p:val>
                                            <p:strVal val="#ppt_y-#ppt_h*1.125000"/>
                                          </p:val>
                                        </p:tav>
                                        <p:tav tm="100000">
                                          <p:val>
                                            <p:strVal val="#ppt_y"/>
                                          </p:val>
                                        </p:tav>
                                      </p:tavLst>
                                    </p:anim>
                                    <p:animEffect transition="in" filter="wipe(down)">
                                      <p:cBhvr>
                                        <p:cTn id="41" dur="500"/>
                                        <p:tgtEl>
                                          <p:spTgt spid="14"/>
                                        </p:tgtEl>
                                      </p:cBhvr>
                                    </p:animEffect>
                                  </p:childTnLst>
                                </p:cTn>
                              </p:par>
                              <p:par>
                                <p:cTn id="42" presetID="12" presetClass="entr" presetSubtype="8"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p:tgtEl>
                                          <p:spTgt spid="13"/>
                                        </p:tgtEl>
                                        <p:attrNameLst>
                                          <p:attrName>ppt_x</p:attrName>
                                        </p:attrNameLst>
                                      </p:cBhvr>
                                      <p:tavLst>
                                        <p:tav tm="0">
                                          <p:val>
                                            <p:strVal val="#ppt_x-#ppt_w*1.125000"/>
                                          </p:val>
                                        </p:tav>
                                        <p:tav tm="100000">
                                          <p:val>
                                            <p:strVal val="#ppt_x"/>
                                          </p:val>
                                        </p:tav>
                                      </p:tavLst>
                                    </p:anim>
                                    <p:animEffect transition="in" filter="wipe(right)">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P spid="14"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263603" y="3757612"/>
            <a:ext cx="1987302" cy="1385888"/>
            <a:chOff x="6218370" y="4838701"/>
            <a:chExt cx="2895588" cy="2019300"/>
          </a:xfrm>
        </p:grpSpPr>
        <p:sp>
          <p:nvSpPr>
            <p:cNvPr id="5" name="等腰三角形 4"/>
            <p:cNvSpPr/>
            <p:nvPr/>
          </p:nvSpPr>
          <p:spPr>
            <a:xfrm>
              <a:off x="6793667" y="4838701"/>
              <a:ext cx="2320291" cy="2000252"/>
            </a:xfrm>
            <a:prstGeom prst="triangle">
              <a:avLst/>
            </a:prstGeom>
            <a:solidFill>
              <a:srgbClr val="F0CDE4"/>
            </a:solidFill>
            <a:ln w="3810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 name="等腰三角形 5"/>
            <p:cNvSpPr/>
            <p:nvPr/>
          </p:nvSpPr>
          <p:spPr>
            <a:xfrm>
              <a:off x="6218370" y="5067301"/>
              <a:ext cx="2077208" cy="1790700"/>
            </a:xfrm>
            <a:prstGeom prst="triangle">
              <a:avLst/>
            </a:prstGeom>
            <a:noFill/>
            <a:ln w="19050">
              <a:solidFill>
                <a:srgbClr val="979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
        <p:nvSpPr>
          <p:cNvPr id="7" name="等腰三角形 6"/>
          <p:cNvSpPr/>
          <p:nvPr/>
        </p:nvSpPr>
        <p:spPr>
          <a:xfrm>
            <a:off x="7326421" y="4084529"/>
            <a:ext cx="1210426" cy="1043473"/>
          </a:xfrm>
          <a:prstGeom prst="triangle">
            <a:avLst/>
          </a:prstGeom>
          <a:noFill/>
          <a:ln w="19050">
            <a:solidFill>
              <a:srgbClr val="F0C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8" name="文本框 7"/>
          <p:cNvSpPr txBox="1"/>
          <p:nvPr/>
        </p:nvSpPr>
        <p:spPr>
          <a:xfrm>
            <a:off x="3612227" y="1890553"/>
            <a:ext cx="3842782" cy="761747"/>
          </a:xfrm>
          <a:prstGeom prst="rect">
            <a:avLst/>
          </a:prstGeom>
          <a:noFill/>
        </p:spPr>
        <p:txBody>
          <a:bodyPr wrap="square" rtlCol="0">
            <a:spAutoFit/>
          </a:bodyPr>
          <a:lstStyle/>
          <a:p>
            <a:pPr lvl="0" algn="dist"/>
            <a:r>
              <a:rPr lang="zh-CN" altLang="en-US" sz="4350" dirty="0">
                <a:solidFill>
                  <a:srgbClr val="404585"/>
                </a:solidFill>
                <a:latin typeface="方正兰亭粗黑简体" panose="02000000000000000000" pitchFamily="2" charset="-122"/>
                <a:ea typeface="方正兰亭粗黑简体" panose="02000000000000000000" pitchFamily="2" charset="-122"/>
              </a:rPr>
              <a:t>建立模型</a:t>
            </a: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rcRect l="35787" b="71068"/>
          <a:stretch>
            <a:fillRect/>
          </a:stretch>
        </p:blipFill>
        <p:spPr>
          <a:xfrm>
            <a:off x="1" y="1785937"/>
            <a:ext cx="5071304" cy="3357563"/>
          </a:xfrm>
          <a:custGeom>
            <a:avLst/>
            <a:gdLst>
              <a:gd name="connsiteX0" fmla="*/ 0 w 7365980"/>
              <a:gd name="connsiteY0" fmla="*/ 0 h 4876800"/>
              <a:gd name="connsiteX1" fmla="*/ 7365980 w 7365980"/>
              <a:gd name="connsiteY1" fmla="*/ 0 h 4876800"/>
              <a:gd name="connsiteX2" fmla="*/ 7365980 w 7365980"/>
              <a:gd name="connsiteY2" fmla="*/ 4876800 h 4876800"/>
              <a:gd name="connsiteX3" fmla="*/ 0 w 7365980"/>
              <a:gd name="connsiteY3" fmla="*/ 4876800 h 4876800"/>
              <a:gd name="connsiteX4" fmla="*/ 0 w 736598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5980" h="4876800">
                <a:moveTo>
                  <a:pt x="0" y="0"/>
                </a:moveTo>
                <a:lnTo>
                  <a:pt x="7365980" y="0"/>
                </a:lnTo>
                <a:lnTo>
                  <a:pt x="7365980" y="4876800"/>
                </a:lnTo>
                <a:lnTo>
                  <a:pt x="0" y="4876800"/>
                </a:lnTo>
                <a:lnTo>
                  <a:pt x="0" y="0"/>
                </a:lnTo>
                <a:close/>
              </a:path>
            </a:pathLst>
          </a:custGeom>
        </p:spPr>
      </p:pic>
      <p:sp>
        <p:nvSpPr>
          <p:cNvPr id="10" name="任意多边形 9"/>
          <p:cNvSpPr/>
          <p:nvPr/>
        </p:nvSpPr>
        <p:spPr>
          <a:xfrm>
            <a:off x="1843087" y="1357312"/>
            <a:ext cx="1678388" cy="1900238"/>
          </a:xfrm>
          <a:custGeom>
            <a:avLst/>
            <a:gdLst>
              <a:gd name="connsiteX0" fmla="*/ 0 w 2237850"/>
              <a:gd name="connsiteY0" fmla="*/ 0 h 2533650"/>
              <a:gd name="connsiteX1" fmla="*/ 2237850 w 2237850"/>
              <a:gd name="connsiteY1" fmla="*/ 0 h 2533650"/>
              <a:gd name="connsiteX2" fmla="*/ 2237850 w 2237850"/>
              <a:gd name="connsiteY2" fmla="*/ 666749 h 2533650"/>
              <a:gd name="connsiteX3" fmla="*/ 2148627 w 2237850"/>
              <a:gd name="connsiteY3" fmla="*/ 666749 h 2533650"/>
              <a:gd name="connsiteX4" fmla="*/ 2148627 w 2237850"/>
              <a:gd name="connsiteY4" fmla="*/ 89223 h 2533650"/>
              <a:gd name="connsiteX5" fmla="*/ 89223 w 2237850"/>
              <a:gd name="connsiteY5" fmla="*/ 89223 h 2533650"/>
              <a:gd name="connsiteX6" fmla="*/ 89223 w 2237850"/>
              <a:gd name="connsiteY6" fmla="*/ 2444427 h 2533650"/>
              <a:gd name="connsiteX7" fmla="*/ 2148627 w 2237850"/>
              <a:gd name="connsiteY7" fmla="*/ 2444427 h 2533650"/>
              <a:gd name="connsiteX8" fmla="*/ 2148627 w 2237850"/>
              <a:gd name="connsiteY8" fmla="*/ 1981136 h 2533650"/>
              <a:gd name="connsiteX9" fmla="*/ 2237850 w 2237850"/>
              <a:gd name="connsiteY9" fmla="*/ 1981136 h 2533650"/>
              <a:gd name="connsiteX10" fmla="*/ 2237850 w 2237850"/>
              <a:gd name="connsiteY10" fmla="*/ 2533650 h 2533650"/>
              <a:gd name="connsiteX11" fmla="*/ 0 w 2237850"/>
              <a:gd name="connsiteY11" fmla="*/ 2533650 h 2533650"/>
              <a:gd name="connsiteX12" fmla="*/ 0 w 2237850"/>
              <a:gd name="connsiteY12" fmla="*/ 0 h 25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850" h="2533650">
                <a:moveTo>
                  <a:pt x="0" y="0"/>
                </a:moveTo>
                <a:lnTo>
                  <a:pt x="2237850" y="0"/>
                </a:lnTo>
                <a:lnTo>
                  <a:pt x="2237850" y="666749"/>
                </a:lnTo>
                <a:lnTo>
                  <a:pt x="2148627" y="666749"/>
                </a:lnTo>
                <a:lnTo>
                  <a:pt x="2148627" y="89223"/>
                </a:lnTo>
                <a:lnTo>
                  <a:pt x="89223" y="89223"/>
                </a:lnTo>
                <a:lnTo>
                  <a:pt x="89223" y="2444427"/>
                </a:lnTo>
                <a:lnTo>
                  <a:pt x="2148627" y="2444427"/>
                </a:lnTo>
                <a:lnTo>
                  <a:pt x="2148627" y="1981136"/>
                </a:lnTo>
                <a:lnTo>
                  <a:pt x="2237850" y="1981136"/>
                </a:lnTo>
                <a:lnTo>
                  <a:pt x="2237850" y="2533650"/>
                </a:lnTo>
                <a:lnTo>
                  <a:pt x="0" y="253365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11" name="文本框 10"/>
          <p:cNvSpPr txBox="1"/>
          <p:nvPr/>
        </p:nvSpPr>
        <p:spPr>
          <a:xfrm>
            <a:off x="3621488" y="2571658"/>
            <a:ext cx="3762083" cy="323165"/>
          </a:xfrm>
          <a:prstGeom prst="rect">
            <a:avLst/>
          </a:prstGeom>
          <a:noFill/>
        </p:spPr>
        <p:txBody>
          <a:bodyPr wrap="square" rtlCol="0">
            <a:spAutoFit/>
          </a:bodyPr>
          <a:lstStyle/>
          <a:p>
            <a:pPr algn="dist"/>
            <a:r>
              <a:rPr lang="en-US" altLang="zh-CN" sz="1500" dirty="0">
                <a:solidFill>
                  <a:srgbClr val="404585"/>
                </a:solidFill>
                <a:latin typeface="造字工房悦黑演示版常规体" pitchFamily="50" charset="-122"/>
                <a:ea typeface="造字工房悦黑演示版常规体" pitchFamily="50" charset="-122"/>
              </a:rPr>
              <a:t>CLICK TO ADD UP YOUR TITLE HERE</a:t>
            </a:r>
            <a:endParaRPr lang="zh-CN" altLang="en-US" sz="1500" dirty="0">
              <a:solidFill>
                <a:srgbClr val="404585"/>
              </a:solidFill>
              <a:latin typeface="造字工房悦黑演示版常规体" pitchFamily="50" charset="-122"/>
              <a:ea typeface="造字工房悦黑演示版常规体" pitchFamily="50" charset="-122"/>
            </a:endParaRPr>
          </a:p>
        </p:txBody>
      </p:sp>
      <p:sp>
        <p:nvSpPr>
          <p:cNvPr id="12" name="文本框 11"/>
          <p:cNvSpPr txBox="1"/>
          <p:nvPr/>
        </p:nvSpPr>
        <p:spPr>
          <a:xfrm>
            <a:off x="2271712" y="1329541"/>
            <a:ext cx="935438" cy="2008242"/>
          </a:xfrm>
          <a:prstGeom prst="rect">
            <a:avLst/>
          </a:prstGeom>
          <a:noFill/>
        </p:spPr>
        <p:txBody>
          <a:bodyPr wrap="square" rtlCol="0">
            <a:spAutoFit/>
          </a:bodyPr>
          <a:lstStyle/>
          <a:p>
            <a:r>
              <a:rPr lang="en-US" altLang="zh-CN" sz="12450" dirty="0">
                <a:solidFill>
                  <a:srgbClr val="404585"/>
                </a:solidFill>
                <a:latin typeface="Impact" panose="020B0806030902050204" pitchFamily="34" charset="0"/>
              </a:rPr>
              <a:t>4</a:t>
            </a:r>
            <a:endParaRPr lang="zh-CN" altLang="en-US" sz="12450" dirty="0">
              <a:solidFill>
                <a:srgbClr val="404585"/>
              </a:solidFill>
              <a:latin typeface="Impact" panose="020B0806030902050204" pitchFamily="34" charset="0"/>
            </a:endParaRPr>
          </a:p>
        </p:txBody>
      </p:sp>
    </p:spTree>
    <p:extLst>
      <p:ext uri="{BB962C8B-B14F-4D97-AF65-F5344CB8AC3E}">
        <p14:creationId xmlns:p14="http://schemas.microsoft.com/office/powerpoint/2010/main" val="2900613868"/>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52" presetClass="entr" presetSubtype="0" fill="hold" grpId="0" nodeType="clickEffect">
                                  <p:stCondLst>
                                    <p:cond delay="0"/>
                                  </p:stCondLst>
                                  <p:iterate type="lt">
                                    <p:tmPct val="26000"/>
                                  </p:iterate>
                                  <p:childTnLst>
                                    <p:set>
                                      <p:cBhvr>
                                        <p:cTn id="33" dur="1" fill="hold">
                                          <p:stCondLst>
                                            <p:cond delay="0"/>
                                          </p:stCondLst>
                                        </p:cTn>
                                        <p:tgtEl>
                                          <p:spTgt spid="8"/>
                                        </p:tgtEl>
                                        <p:attrNameLst>
                                          <p:attrName>style.visibility</p:attrName>
                                        </p:attrNameLst>
                                      </p:cBhvr>
                                      <p:to>
                                        <p:strVal val="visible"/>
                                      </p:to>
                                    </p:set>
                                    <p:animScale>
                                      <p:cBhvr>
                                        <p:cTn id="34"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8"/>
                                        </p:tgtEl>
                                        <p:attrNameLst>
                                          <p:attrName>ppt_x</p:attrName>
                                          <p:attrName>ppt_y</p:attrName>
                                        </p:attrNameLst>
                                      </p:cBhvr>
                                    </p:animMotion>
                                    <p:animEffect transition="in" filter="fade">
                                      <p:cBhvr>
                                        <p:cTn id="36" dur="1000"/>
                                        <p:tgtEl>
                                          <p:spTgt spid="8"/>
                                        </p:tgtEl>
                                      </p:cBhvr>
                                    </p:animEffect>
                                  </p:childTnLst>
                                </p:cTn>
                              </p:par>
                              <p:par>
                                <p:cTn id="37" presetID="52" presetClass="entr" presetSubtype="0" fill="hold" grpId="0" nodeType="withEffect">
                                  <p:stCondLst>
                                    <p:cond delay="0"/>
                                  </p:stCondLst>
                                  <p:iterate type="lt">
                                    <p:tmPct val="5417"/>
                                  </p:iterate>
                                  <p:childTnLst>
                                    <p:set>
                                      <p:cBhvr>
                                        <p:cTn id="38" dur="1" fill="hold">
                                          <p:stCondLst>
                                            <p:cond delay="0"/>
                                          </p:stCondLst>
                                        </p:cTn>
                                        <p:tgtEl>
                                          <p:spTgt spid="11"/>
                                        </p:tgtEl>
                                        <p:attrNameLst>
                                          <p:attrName>style.visibility</p:attrName>
                                        </p:attrNameLst>
                                      </p:cBhvr>
                                      <p:to>
                                        <p:strVal val="visible"/>
                                      </p:to>
                                    </p:set>
                                    <p:animScale>
                                      <p:cBhvr>
                                        <p:cTn id="39"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11"/>
                                        </p:tgtEl>
                                        <p:attrNameLst>
                                          <p:attrName>ppt_x</p:attrName>
                                          <p:attrName>ppt_y</p:attrName>
                                        </p:attrNameLst>
                                      </p:cBhvr>
                                    </p:animMotion>
                                    <p:animEffect transition="in" filter="fade">
                                      <p:cBhvr>
                                        <p:cTn id="4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P spid="11"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51222211839"/>
  <p:tag name="MH_LIBRARY" val="GRAPHIC"/>
  <p:tag name="MH_TYPE" val="SubTitle"/>
  <p:tag name="MH_ORDER" val="4"/>
</p:tagLst>
</file>

<file path=ppt/tags/tag10.xml><?xml version="1.0" encoding="utf-8"?>
<p:tagLst xmlns:a="http://schemas.openxmlformats.org/drawingml/2006/main" xmlns:r="http://schemas.openxmlformats.org/officeDocument/2006/relationships" xmlns:p="http://schemas.openxmlformats.org/presentationml/2006/main">
  <p:tag name="MH" val="20151222211839"/>
  <p:tag name="MH_LIBRARY" val="GRAPHIC"/>
  <p:tag name="MH_TYPE" val="Other"/>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51222211839"/>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51222211839"/>
  <p:tag name="MH_LIBRARY" val="GRAPHIC"/>
  <p:tag name="MH_TYPE" val="Other"/>
  <p:tag name="MH_ORDER" val="5"/>
</p:tagLst>
</file>

<file path=ppt/tags/tag13.xml><?xml version="1.0" encoding="utf-8"?>
<p:tagLst xmlns:a="http://schemas.openxmlformats.org/drawingml/2006/main" xmlns:r="http://schemas.openxmlformats.org/officeDocument/2006/relationships" xmlns:p="http://schemas.openxmlformats.org/presentationml/2006/main">
  <p:tag name="MH" val="20151222211839"/>
  <p:tag name="MH_LIBRARY" val="GRAPHIC"/>
  <p:tag name="MH_TYPE" val="Other"/>
  <p:tag name="MH_ORDER" val="15"/>
</p:tagLst>
</file>

<file path=ppt/tags/tag14.xml><?xml version="1.0" encoding="utf-8"?>
<p:tagLst xmlns:a="http://schemas.openxmlformats.org/drawingml/2006/main" xmlns:r="http://schemas.openxmlformats.org/officeDocument/2006/relationships" xmlns:p="http://schemas.openxmlformats.org/presentationml/2006/main">
  <p:tag name="MH" val="20151222211839"/>
  <p:tag name="MH_LIBRARY" val="GRAPHIC"/>
  <p:tag name="MH_TYPE" val="Other"/>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151222211839"/>
  <p:tag name="MH_LIBRARY" val="GRAPHIC"/>
  <p:tag name="MH_TYPE" val="Other"/>
  <p:tag name="MH_ORDER" val="11"/>
</p:tagLst>
</file>

<file path=ppt/tags/tag16.xml><?xml version="1.0" encoding="utf-8"?>
<p:tagLst xmlns:a="http://schemas.openxmlformats.org/drawingml/2006/main" xmlns:r="http://schemas.openxmlformats.org/officeDocument/2006/relationships" xmlns:p="http://schemas.openxmlformats.org/presentationml/2006/main">
  <p:tag name="MH" val="20151222211839"/>
  <p:tag name="MH_LIBRARY" val="GRAPHIC"/>
  <p:tag name="MH_TYPE" val="Other"/>
  <p:tag name="MH_ORDER" val="12"/>
</p:tagLst>
</file>

<file path=ppt/tags/tag17.xml><?xml version="1.0" encoding="utf-8"?>
<p:tagLst xmlns:a="http://schemas.openxmlformats.org/drawingml/2006/main" xmlns:r="http://schemas.openxmlformats.org/officeDocument/2006/relationships" xmlns:p="http://schemas.openxmlformats.org/presentationml/2006/main">
  <p:tag name="MH" val="20151222211839"/>
  <p:tag name="MH_LIBRARY" val="GRAPHIC"/>
  <p:tag name="MH_TYPE" val="Other"/>
  <p:tag name="MH_ORDER" val="14"/>
</p:tagLst>
</file>

<file path=ppt/tags/tag18.xml><?xml version="1.0" encoding="utf-8"?>
<p:tagLst xmlns:a="http://schemas.openxmlformats.org/drawingml/2006/main" xmlns:r="http://schemas.openxmlformats.org/officeDocument/2006/relationships" xmlns:p="http://schemas.openxmlformats.org/presentationml/2006/main">
  <p:tag name="MH" val="20151222211839"/>
  <p:tag name="MH_LIBRARY" val="GRAPHIC"/>
  <p:tag name="MH_TYPE" val="Other"/>
  <p:tag name="MH_ORDER" val="8"/>
</p:tagLst>
</file>

<file path=ppt/tags/tag19.xml><?xml version="1.0" encoding="utf-8"?>
<p:tagLst xmlns:a="http://schemas.openxmlformats.org/drawingml/2006/main" xmlns:r="http://schemas.openxmlformats.org/officeDocument/2006/relationships" xmlns:p="http://schemas.openxmlformats.org/presentationml/2006/main">
  <p:tag name="MH" val="20151222211839"/>
  <p:tag name="MH_LIBRARY" val="GRAPHIC"/>
  <p:tag name="MH_TYPE" val="Other"/>
  <p:tag name="MH_ORDER" val="9"/>
</p:tagLst>
</file>

<file path=ppt/tags/tag2.xml><?xml version="1.0" encoding="utf-8"?>
<p:tagLst xmlns:a="http://schemas.openxmlformats.org/drawingml/2006/main" xmlns:r="http://schemas.openxmlformats.org/officeDocument/2006/relationships" xmlns:p="http://schemas.openxmlformats.org/presentationml/2006/main">
  <p:tag name="MH" val="20151222211839"/>
  <p:tag name="MH_LIBRARY" val="GRAPHIC"/>
  <p:tag name="MH_TYPE" val="SubTitle"/>
  <p:tag name="MH_ORDER" val="3"/>
</p:tagLst>
</file>

<file path=ppt/tags/tag20.xml><?xml version="1.0" encoding="utf-8"?>
<p:tagLst xmlns:a="http://schemas.openxmlformats.org/drawingml/2006/main" xmlns:r="http://schemas.openxmlformats.org/officeDocument/2006/relationships" xmlns:p="http://schemas.openxmlformats.org/presentationml/2006/main">
  <p:tag name="MH" val="20151222211839"/>
  <p:tag name="MH_LIBRARY" val="GRAPHIC"/>
  <p:tag name="MH_TYPE" val="Other"/>
  <p:tag name="MH_ORDER" val="10"/>
</p:tagLst>
</file>

<file path=ppt/tags/tag21.xml><?xml version="1.0" encoding="utf-8"?>
<p:tagLst xmlns:a="http://schemas.openxmlformats.org/drawingml/2006/main" xmlns:r="http://schemas.openxmlformats.org/officeDocument/2006/relationships" xmlns:p="http://schemas.openxmlformats.org/presentationml/2006/main">
  <p:tag name="MH" val="20151222211839"/>
  <p:tag name="MH_LIBRARY" val="GRAPHIC"/>
  <p:tag name="MH_TYPE" val="Other"/>
  <p:tag name="MH_ORDER" val="13"/>
</p:tagLst>
</file>

<file path=ppt/tags/tag3.xml><?xml version="1.0" encoding="utf-8"?>
<p:tagLst xmlns:a="http://schemas.openxmlformats.org/drawingml/2006/main" xmlns:r="http://schemas.openxmlformats.org/officeDocument/2006/relationships" xmlns:p="http://schemas.openxmlformats.org/presentationml/2006/main">
  <p:tag name="MH" val="20151222211839"/>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51222211839"/>
  <p:tag name="MH_LIBRARY" val="GRAPHIC"/>
  <p:tag name="MH_TYPE" val="SubTitle"/>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51222205109"/>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51222211839"/>
  <p:tag name="MH_LIBRARY" val="GRAPHIC"/>
  <p:tag name="MH_TYPE" val="Other"/>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51222211839"/>
  <p:tag name="MH_LIBRARY" val="GRAPHIC"/>
  <p:tag name="MH_TYPE" val="Other"/>
  <p:tag name="MH_ORDER" val="6"/>
</p:tagLst>
</file>

<file path=ppt/tags/tag8.xml><?xml version="1.0" encoding="utf-8"?>
<p:tagLst xmlns:a="http://schemas.openxmlformats.org/drawingml/2006/main" xmlns:r="http://schemas.openxmlformats.org/officeDocument/2006/relationships" xmlns:p="http://schemas.openxmlformats.org/presentationml/2006/main">
  <p:tag name="MH" val="20151222211839"/>
  <p:tag name="MH_LIBRARY" val="GRAPHIC"/>
  <p:tag name="MH_TYPE" val="Other"/>
  <p:tag name="MH_ORDER" val="7"/>
</p:tagLst>
</file>

<file path=ppt/tags/tag9.xml><?xml version="1.0" encoding="utf-8"?>
<p:tagLst xmlns:a="http://schemas.openxmlformats.org/drawingml/2006/main" xmlns:r="http://schemas.openxmlformats.org/officeDocument/2006/relationships" xmlns:p="http://schemas.openxmlformats.org/presentationml/2006/main">
  <p:tag name="MH" val="20151222211839"/>
  <p:tag name="MH_LIBRARY" val="GRAPHIC"/>
  <p:tag name="MH_TYPE" val="Other"/>
  <p:tag name="MH_ORDER" val="16"/>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240</TotalTime>
  <Words>1613</Words>
  <Application>Microsoft Office PowerPoint</Application>
  <PresentationFormat>全屏显示(16:9)</PresentationFormat>
  <Paragraphs>230</Paragraphs>
  <Slides>25</Slides>
  <Notes>0</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25</vt:i4>
      </vt:variant>
    </vt:vector>
  </HeadingPairs>
  <TitlesOfParts>
    <vt:vector size="39" baseType="lpstr">
      <vt:lpstr>Gill Sans</vt:lpstr>
      <vt:lpstr>方正兰亭超细黑简体</vt:lpstr>
      <vt:lpstr>方正兰亭粗黑简体</vt:lpstr>
      <vt:lpstr>华文细黑</vt:lpstr>
      <vt:lpstr>宋体</vt:lpstr>
      <vt:lpstr>微软雅黑</vt:lpstr>
      <vt:lpstr>造字工房悦黑演示版常规体</vt:lpstr>
      <vt:lpstr>Agency FB</vt:lpstr>
      <vt:lpstr>Arial</vt:lpstr>
      <vt:lpstr>Calibri</vt:lpstr>
      <vt:lpstr>Calibri Light</vt:lpstr>
      <vt:lpstr>Impact</vt:lpstr>
      <vt:lpstr>Lato Regular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kk</dc:creator>
  <cp:lastModifiedBy>yh x</cp:lastModifiedBy>
  <cp:revision>24</cp:revision>
  <dcterms:created xsi:type="dcterms:W3CDTF">2016-12-27T02:38:48Z</dcterms:created>
  <dcterms:modified xsi:type="dcterms:W3CDTF">2019-07-13T03:00:39Z</dcterms:modified>
</cp:coreProperties>
</file>